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87" r:id="rId2"/>
    <p:sldMasterId id="2147483789" r:id="rId3"/>
  </p:sldMasterIdLst>
  <p:notesMasterIdLst>
    <p:notesMasterId r:id="rId41"/>
  </p:notesMasterIdLst>
  <p:handoutMasterIdLst>
    <p:handoutMasterId r:id="rId42"/>
  </p:handoutMasterIdLst>
  <p:sldIdLst>
    <p:sldId id="586" r:id="rId4"/>
    <p:sldId id="766" r:id="rId5"/>
    <p:sldId id="887" r:id="rId6"/>
    <p:sldId id="888" r:id="rId7"/>
    <p:sldId id="892" r:id="rId8"/>
    <p:sldId id="893" r:id="rId9"/>
    <p:sldId id="894" r:id="rId10"/>
    <p:sldId id="895" r:id="rId11"/>
    <p:sldId id="896" r:id="rId12"/>
    <p:sldId id="897" r:id="rId13"/>
    <p:sldId id="898" r:id="rId14"/>
    <p:sldId id="831" r:id="rId15"/>
    <p:sldId id="832" r:id="rId16"/>
    <p:sldId id="838" r:id="rId17"/>
    <p:sldId id="889" r:id="rId18"/>
    <p:sldId id="890" r:id="rId19"/>
    <p:sldId id="910" r:id="rId20"/>
    <p:sldId id="891" r:id="rId21"/>
    <p:sldId id="899" r:id="rId22"/>
    <p:sldId id="904" r:id="rId23"/>
    <p:sldId id="905" r:id="rId24"/>
    <p:sldId id="906" r:id="rId25"/>
    <p:sldId id="908" r:id="rId26"/>
    <p:sldId id="909" r:id="rId27"/>
    <p:sldId id="911" r:id="rId28"/>
    <p:sldId id="912" r:id="rId29"/>
    <p:sldId id="913" r:id="rId30"/>
    <p:sldId id="914" r:id="rId31"/>
    <p:sldId id="915" r:id="rId32"/>
    <p:sldId id="916" r:id="rId33"/>
    <p:sldId id="917" r:id="rId34"/>
    <p:sldId id="886" r:id="rId35"/>
    <p:sldId id="900" r:id="rId36"/>
    <p:sldId id="901" r:id="rId37"/>
    <p:sldId id="902" r:id="rId38"/>
    <p:sldId id="903" r:id="rId39"/>
    <p:sldId id="760" r:id="rId40"/>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33CCCC"/>
    <a:srgbClr val="9999FF"/>
    <a:srgbClr val="CCFF99"/>
    <a:srgbClr val="CCFFFF"/>
    <a:srgbClr val="FFFF99"/>
    <a:srgbClr val="CC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98" autoAdjust="0"/>
    <p:restoredTop sz="96379" autoAdjust="0"/>
  </p:normalViewPr>
  <p:slideViewPr>
    <p:cSldViewPr snapToGrid="0">
      <p:cViewPr varScale="1">
        <p:scale>
          <a:sx n="92" d="100"/>
          <a:sy n="92" d="100"/>
        </p:scale>
        <p:origin x="96" y="740"/>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2018年11月22日8时42分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2018年11月22日8时42分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37</a:t>
            </a:fld>
            <a:endParaRPr lang="en-US" altLang="zh-CN"/>
          </a:p>
        </p:txBody>
      </p:sp>
    </p:spTree>
    <p:extLst>
      <p:ext uri="{BB962C8B-B14F-4D97-AF65-F5344CB8AC3E}">
        <p14:creationId xmlns:p14="http://schemas.microsoft.com/office/powerpoint/2010/main" val="92829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2018/11/22</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0"/>
            <a:ext cx="12192000" cy="498003"/>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2018/11/22</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2018/11/22</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197836"/>
            <a:ext cx="11624310" cy="769441"/>
          </a:xfrm>
        </p:spPr>
        <p:txBody>
          <a:bodyPr wrap="square">
            <a:spAutoFit/>
          </a:bodyPr>
          <a:lstStyle/>
          <a:p>
            <a:pPr eaLnBrk="1" hangingPunct="1">
              <a:defRPr/>
            </a:pPr>
            <a:r>
              <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rPr>
              <a:t>LINQ</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：语言集成查询</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761410" y="3724861"/>
            <a:ext cx="3313664"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课程教师：盘承军</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panchj@msn.com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1.1.5.</a:t>
            </a:r>
            <a:r>
              <a:rPr lang="zh-CN" altLang="en-US" dirty="0"/>
              <a:t>获取数据集的</a:t>
            </a:r>
            <a:r>
              <a:rPr lang="en-US" altLang="zh-CN" dirty="0"/>
              <a:t>XML</a:t>
            </a:r>
            <a:r>
              <a:rPr lang="zh-CN" altLang="en-US" dirty="0"/>
              <a:t>内容</a:t>
            </a:r>
          </a:p>
        </p:txBody>
      </p:sp>
      <p:pic>
        <p:nvPicPr>
          <p:cNvPr id="3" name="图片 2"/>
          <p:cNvPicPr>
            <a:picLocks noChangeAspect="1"/>
          </p:cNvPicPr>
          <p:nvPr/>
        </p:nvPicPr>
        <p:blipFill>
          <a:blip r:embed="rId2"/>
          <a:stretch>
            <a:fillRect/>
          </a:stretch>
        </p:blipFill>
        <p:spPr>
          <a:xfrm>
            <a:off x="5401107" y="765030"/>
            <a:ext cx="6231516" cy="5818377"/>
          </a:xfrm>
          <a:prstGeom prst="rect">
            <a:avLst/>
          </a:prstGeom>
        </p:spPr>
      </p:pic>
      <p:pic>
        <p:nvPicPr>
          <p:cNvPr id="4" name="图片 3"/>
          <p:cNvPicPr>
            <a:picLocks noChangeAspect="1"/>
          </p:cNvPicPr>
          <p:nvPr/>
        </p:nvPicPr>
        <p:blipFill>
          <a:blip r:embed="rId3"/>
          <a:stretch>
            <a:fillRect/>
          </a:stretch>
        </p:blipFill>
        <p:spPr>
          <a:xfrm>
            <a:off x="261071" y="765030"/>
            <a:ext cx="5017511" cy="2164074"/>
          </a:xfrm>
          <a:prstGeom prst="rect">
            <a:avLst/>
          </a:prstGeom>
        </p:spPr>
      </p:pic>
    </p:spTree>
    <p:extLst>
      <p:ext uri="{BB962C8B-B14F-4D97-AF65-F5344CB8AC3E}">
        <p14:creationId xmlns:p14="http://schemas.microsoft.com/office/powerpoint/2010/main" val="574197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29888" y="0"/>
            <a:ext cx="11532869" cy="519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3607946692"/>
              </p:ext>
            </p:extLst>
          </p:nvPr>
        </p:nvGraphicFramePr>
        <p:xfrm>
          <a:off x="285751" y="937280"/>
          <a:ext cx="11710554" cy="2103120"/>
        </p:xfrm>
        <a:graphic>
          <a:graphicData uri="http://schemas.openxmlformats.org/drawingml/2006/table">
            <a:tbl>
              <a:tblPr firstRow="1" bandRow="1">
                <a:tableStyleId>{91EBBBCC-DAD2-459C-BE2E-F6DE35CF9A28}</a:tableStyleId>
              </a:tblPr>
              <a:tblGrid>
                <a:gridCol w="1259270">
                  <a:extLst>
                    <a:ext uri="{9D8B030D-6E8A-4147-A177-3AD203B41FA5}">
                      <a16:colId xmlns:a16="http://schemas.microsoft.com/office/drawing/2014/main" val="20000"/>
                    </a:ext>
                  </a:extLst>
                </a:gridCol>
                <a:gridCol w="8757565">
                  <a:extLst>
                    <a:ext uri="{9D8B030D-6E8A-4147-A177-3AD203B41FA5}">
                      <a16:colId xmlns:a16="http://schemas.microsoft.com/office/drawing/2014/main" val="20001"/>
                    </a:ext>
                  </a:extLst>
                </a:gridCol>
                <a:gridCol w="1693719">
                  <a:extLst>
                    <a:ext uri="{9D8B030D-6E8A-4147-A177-3AD203B41FA5}">
                      <a16:colId xmlns:a16="http://schemas.microsoft.com/office/drawing/2014/main" val="20003"/>
                    </a:ext>
                  </a:extLst>
                </a:gridCol>
              </a:tblGrid>
              <a:tr h="398725">
                <a:tc>
                  <a:txBody>
                    <a:bodyPr/>
                    <a:lstStyle/>
                    <a:p>
                      <a:pP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要求说明</a:t>
                      </a:r>
                    </a:p>
                  </a:txBody>
                  <a:tcPr/>
                </a:tc>
                <a:extLst>
                  <a:ext uri="{0D108BD9-81ED-4DB2-BD59-A6C34878D82A}">
                    <a16:rowId xmlns:a16="http://schemas.microsoft.com/office/drawing/2014/main" val="10000"/>
                  </a:ext>
                </a:extLst>
              </a:tr>
              <a:tr h="337624">
                <a:tc>
                  <a:txBody>
                    <a:bodyPr/>
                    <a:lstStyle/>
                    <a:p>
                      <a:pPr>
                        <a:lnSpc>
                          <a:spcPct val="150000"/>
                        </a:lnSpc>
                      </a:pPr>
                      <a:r>
                        <a:rPr lang="en-US" altLang="zh-CN" sz="1400" dirty="0">
                          <a:solidFill>
                            <a:schemeClr val="bg1">
                              <a:lumMod val="50000"/>
                            </a:schemeClr>
                          </a:solidFill>
                          <a:effectLst/>
                          <a:latin typeface="+mj-ea"/>
                          <a:ea typeface="+mj-ea"/>
                        </a:rPr>
                        <a:t>NSCEx0501</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参考课程范例代码：</a:t>
                      </a:r>
                      <a:r>
                        <a:rPr lang="en-US" altLang="zh-CN" sz="1400" dirty="0">
                          <a:solidFill>
                            <a:schemeClr val="bg1">
                              <a:lumMod val="50000"/>
                            </a:schemeClr>
                          </a:solidFill>
                          <a:effectLst/>
                          <a:latin typeface="+mj-ea"/>
                          <a:ea typeface="+mj-ea"/>
                        </a:rPr>
                        <a:t>DAL006.UseLambdaExpression.PersonRepository </a:t>
                      </a:r>
                      <a:r>
                        <a:rPr lang="zh-CN" altLang="en-US" sz="1400" dirty="0">
                          <a:solidFill>
                            <a:schemeClr val="bg1">
                              <a:lumMod val="50000"/>
                            </a:schemeClr>
                          </a:solidFill>
                          <a:effectLst/>
                          <a:latin typeface="+mj-ea"/>
                          <a:ea typeface="+mj-ea"/>
                        </a:rPr>
                        <a:t>的 </a:t>
                      </a:r>
                      <a:r>
                        <a:rPr lang="en-US" altLang="zh-CN" sz="1400" dirty="0">
                          <a:solidFill>
                            <a:schemeClr val="bg1">
                              <a:lumMod val="50000"/>
                            </a:schemeClr>
                          </a:solidFill>
                          <a:effectLst/>
                          <a:latin typeface="+mj-ea"/>
                          <a:ea typeface="+mj-ea"/>
                        </a:rPr>
                        <a:t>Departments </a:t>
                      </a:r>
                      <a:r>
                        <a:rPr lang="zh-CN" altLang="en-US" sz="1400" dirty="0">
                          <a:solidFill>
                            <a:schemeClr val="bg1">
                              <a:lumMod val="50000"/>
                            </a:schemeClr>
                          </a:solidFill>
                          <a:effectLst/>
                          <a:latin typeface="+mj-ea"/>
                          <a:ea typeface="+mj-ea"/>
                        </a:rPr>
                        <a:t>和 </a:t>
                      </a:r>
                      <a:r>
                        <a:rPr lang="en-US" altLang="zh-CN" sz="1400" dirty="0">
                          <a:solidFill>
                            <a:schemeClr val="bg1">
                              <a:lumMod val="50000"/>
                            </a:schemeClr>
                          </a:solidFill>
                          <a:effectLst/>
                          <a:latin typeface="+mj-ea"/>
                          <a:ea typeface="+mj-ea"/>
                        </a:rPr>
                        <a:t>Persons </a:t>
                      </a:r>
                      <a:r>
                        <a:rPr lang="zh-CN" altLang="en-US" sz="1400" dirty="0">
                          <a:solidFill>
                            <a:schemeClr val="bg1">
                              <a:lumMod val="50000"/>
                            </a:schemeClr>
                          </a:solidFill>
                          <a:effectLst/>
                          <a:latin typeface="+mj-ea"/>
                          <a:ea typeface="+mj-ea"/>
                        </a:rPr>
                        <a:t>的结构和数据，将这两个实体类映射到数据表，构建两个数据表，将它们集中到一个新的数据集合中，生成的数据保存到一个</a:t>
                      </a:r>
                      <a:r>
                        <a:rPr lang="en-US" altLang="zh-CN" sz="1400" dirty="0">
                          <a:solidFill>
                            <a:schemeClr val="bg1">
                              <a:lumMod val="50000"/>
                            </a:schemeClr>
                          </a:solidFill>
                          <a:effectLst/>
                          <a:latin typeface="+mj-ea"/>
                          <a:ea typeface="+mj-ea"/>
                        </a:rPr>
                        <a:t>XML</a:t>
                      </a:r>
                      <a:r>
                        <a:rPr lang="zh-CN" altLang="en-US" sz="1400" dirty="0">
                          <a:solidFill>
                            <a:schemeClr val="bg1">
                              <a:lumMod val="50000"/>
                            </a:schemeClr>
                          </a:solidFill>
                          <a:effectLst/>
                          <a:latin typeface="+mj-ea"/>
                          <a:ea typeface="+mj-ea"/>
                        </a:rPr>
                        <a:t>文件中。</a:t>
                      </a:r>
                      <a:endParaRPr lang="en-US" altLang="zh-CN" sz="1400" dirty="0">
                        <a:solidFill>
                          <a:schemeClr val="bg1">
                            <a:lumMod val="50000"/>
                          </a:schemeClr>
                        </a:solidFill>
                        <a:effectLst/>
                        <a:latin typeface="+mj-ea"/>
                        <a:ea typeface="+mj-ea"/>
                      </a:endParaRPr>
                    </a:p>
                    <a:p>
                      <a:pPr>
                        <a:lnSpc>
                          <a:spcPct val="150000"/>
                        </a:lnSpc>
                      </a:pPr>
                      <a:r>
                        <a:rPr lang="en-US" altLang="zh-CN" sz="1400" dirty="0">
                          <a:solidFill>
                            <a:schemeClr val="bg1">
                              <a:lumMod val="60000"/>
                              <a:lumOff val="40000"/>
                            </a:schemeClr>
                          </a:solidFill>
                          <a:effectLst/>
                          <a:latin typeface="+mj-ea"/>
                          <a:ea typeface="+mj-ea"/>
                        </a:rPr>
                        <a:t>【</a:t>
                      </a:r>
                      <a:r>
                        <a:rPr lang="zh-CN" altLang="en-US" sz="1400" dirty="0">
                          <a:solidFill>
                            <a:schemeClr val="bg1">
                              <a:lumMod val="60000"/>
                              <a:lumOff val="40000"/>
                            </a:schemeClr>
                          </a:solidFill>
                          <a:effectLst/>
                          <a:latin typeface="+mj-ea"/>
                          <a:ea typeface="+mj-ea"/>
                        </a:rPr>
                        <a:t>提示</a:t>
                      </a:r>
                      <a:r>
                        <a:rPr lang="en-US" altLang="zh-CN" sz="1400" dirty="0">
                          <a:solidFill>
                            <a:schemeClr val="bg1">
                              <a:lumMod val="60000"/>
                              <a:lumOff val="40000"/>
                            </a:schemeClr>
                          </a:solidFill>
                          <a:effectLst/>
                          <a:latin typeface="+mj-ea"/>
                          <a:ea typeface="+mj-ea"/>
                        </a:rPr>
                        <a:t>】</a:t>
                      </a:r>
                      <a:r>
                        <a:rPr lang="zh-CN" altLang="en-US" sz="1400" dirty="0">
                          <a:solidFill>
                            <a:schemeClr val="bg1">
                              <a:lumMod val="60000"/>
                              <a:lumOff val="40000"/>
                            </a:schemeClr>
                          </a:solidFill>
                          <a:effectLst/>
                          <a:latin typeface="+mj-ea"/>
                          <a:ea typeface="+mj-ea"/>
                        </a:rPr>
                        <a:t>映射时候，将两个类中关联的对象元素用相应的</a:t>
                      </a:r>
                      <a:r>
                        <a:rPr lang="en-US" altLang="zh-CN" sz="1400" dirty="0">
                          <a:solidFill>
                            <a:schemeClr val="bg1">
                              <a:lumMod val="60000"/>
                              <a:lumOff val="40000"/>
                            </a:schemeClr>
                          </a:solidFill>
                          <a:effectLst/>
                          <a:latin typeface="+mj-ea"/>
                          <a:ea typeface="+mj-ea"/>
                        </a:rPr>
                        <a:t>ID</a:t>
                      </a:r>
                      <a:r>
                        <a:rPr lang="zh-CN" altLang="en-US" sz="1400" dirty="0">
                          <a:solidFill>
                            <a:schemeClr val="bg1">
                              <a:lumMod val="60000"/>
                              <a:lumOff val="40000"/>
                            </a:schemeClr>
                          </a:solidFill>
                          <a:effectLst/>
                          <a:latin typeface="+mj-ea"/>
                          <a:ea typeface="+mj-ea"/>
                        </a:rPr>
                        <a:t>来代替，例如 </a:t>
                      </a:r>
                      <a:r>
                        <a:rPr lang="en-US" altLang="zh-CN" sz="1400" dirty="0">
                          <a:solidFill>
                            <a:schemeClr val="bg1">
                              <a:lumMod val="60000"/>
                              <a:lumOff val="40000"/>
                            </a:schemeClr>
                          </a:solidFill>
                          <a:effectLst/>
                          <a:latin typeface="+mj-ea"/>
                          <a:ea typeface="+mj-ea"/>
                        </a:rPr>
                        <a:t>Person </a:t>
                      </a:r>
                      <a:r>
                        <a:rPr lang="zh-CN" altLang="en-US" sz="1400" dirty="0">
                          <a:solidFill>
                            <a:schemeClr val="bg1">
                              <a:lumMod val="60000"/>
                              <a:lumOff val="40000"/>
                            </a:schemeClr>
                          </a:solidFill>
                          <a:effectLst/>
                          <a:latin typeface="+mj-ea"/>
                          <a:ea typeface="+mj-ea"/>
                        </a:rPr>
                        <a:t>中的 </a:t>
                      </a:r>
                      <a:r>
                        <a:rPr lang="en-US" altLang="zh-CN" sz="1400" dirty="0">
                          <a:solidFill>
                            <a:schemeClr val="bg1">
                              <a:lumMod val="60000"/>
                              <a:lumOff val="40000"/>
                            </a:schemeClr>
                          </a:solidFill>
                          <a:effectLst/>
                          <a:latin typeface="+mj-ea"/>
                          <a:ea typeface="+mj-ea"/>
                        </a:rPr>
                        <a:t>Department</a:t>
                      </a:r>
                      <a:r>
                        <a:rPr lang="zh-CN" altLang="en-US" sz="1400" dirty="0">
                          <a:solidFill>
                            <a:schemeClr val="bg1">
                              <a:lumMod val="60000"/>
                              <a:lumOff val="40000"/>
                            </a:schemeClr>
                          </a:solidFill>
                          <a:effectLst/>
                          <a:latin typeface="+mj-ea"/>
                          <a:ea typeface="+mj-ea"/>
                        </a:rPr>
                        <a:t>，用 </a:t>
                      </a:r>
                      <a:r>
                        <a:rPr lang="en-US" altLang="zh-CN" sz="1400" dirty="0" err="1">
                          <a:solidFill>
                            <a:schemeClr val="bg1">
                              <a:lumMod val="60000"/>
                              <a:lumOff val="40000"/>
                            </a:schemeClr>
                          </a:solidFill>
                          <a:effectLst/>
                          <a:latin typeface="+mj-ea"/>
                          <a:ea typeface="+mj-ea"/>
                        </a:rPr>
                        <a:t>DepartemntID</a:t>
                      </a:r>
                      <a:r>
                        <a:rPr lang="en-US" altLang="zh-CN" sz="1400" dirty="0">
                          <a:solidFill>
                            <a:schemeClr val="bg1">
                              <a:lumMod val="60000"/>
                              <a:lumOff val="40000"/>
                            </a:schemeClr>
                          </a:solidFill>
                          <a:effectLst/>
                          <a:latin typeface="+mj-ea"/>
                          <a:ea typeface="+mj-ea"/>
                        </a:rPr>
                        <a:t> </a:t>
                      </a:r>
                      <a:r>
                        <a:rPr lang="zh-CN" altLang="en-US" sz="1400" dirty="0">
                          <a:solidFill>
                            <a:schemeClr val="bg1">
                              <a:lumMod val="60000"/>
                              <a:lumOff val="40000"/>
                            </a:schemeClr>
                          </a:solidFill>
                          <a:effectLst/>
                          <a:latin typeface="+mj-ea"/>
                          <a:ea typeface="+mj-ea"/>
                        </a:rPr>
                        <a:t>来替换。</a:t>
                      </a:r>
                    </a:p>
                  </a:txBody>
                  <a:tcPr/>
                </a:tc>
                <a:tc>
                  <a:txBody>
                    <a:bodyPr/>
                    <a:lstStyle/>
                    <a:p>
                      <a:pPr>
                        <a:lnSpc>
                          <a:spcPct val="150000"/>
                        </a:lnSpc>
                      </a:pPr>
                      <a:r>
                        <a:rPr lang="zh-CN" altLang="en-US" sz="1400" dirty="0">
                          <a:solidFill>
                            <a:schemeClr val="bg1">
                              <a:lumMod val="50000"/>
                            </a:schemeClr>
                          </a:solidFill>
                          <a:effectLst/>
                          <a:latin typeface="+mj-ea"/>
                          <a:ea typeface="+mj-ea"/>
                        </a:rPr>
                        <a:t>签入个人工作区</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739185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LINQ </a:t>
            </a:r>
            <a:r>
              <a:rPr lang="zh-CN" altLang="en-US" dirty="0"/>
              <a:t>概念说明</a:t>
            </a:r>
          </a:p>
        </p:txBody>
      </p:sp>
      <p:sp>
        <p:nvSpPr>
          <p:cNvPr id="4" name="矩形 3"/>
          <p:cNvSpPr/>
          <p:nvPr/>
        </p:nvSpPr>
        <p:spPr>
          <a:xfrm>
            <a:off x="599950" y="807124"/>
            <a:ext cx="3810991" cy="5816977"/>
          </a:xfrm>
          <a:prstGeom prst="rect">
            <a:avLst/>
          </a:prstGeom>
        </p:spPr>
        <p:txBody>
          <a:bodyPr wrap="square">
            <a:spAutoFit/>
          </a:bodyPr>
          <a:lstStyle/>
          <a:p>
            <a:pPr>
              <a:lnSpc>
                <a:spcPct val="200000"/>
              </a:lnSpc>
              <a:buNone/>
            </a:pPr>
            <a:r>
              <a:rPr lang="en-US" altLang="zh-CN" sz="2400" dirty="0">
                <a:solidFill>
                  <a:srgbClr val="FF0000"/>
                </a:solidFill>
                <a:latin typeface="微软雅黑" panose="020B0503020204020204" pitchFamily="34" charset="-122"/>
                <a:ea typeface="微软雅黑" panose="020B0503020204020204" pitchFamily="34" charset="-122"/>
              </a:rPr>
              <a:t>LINQ</a:t>
            </a:r>
            <a:r>
              <a:rPr lang="zh-CN" altLang="en-US" dirty="0">
                <a:solidFill>
                  <a:srgbClr val="232323"/>
                </a:solidFill>
                <a:latin typeface="微软雅黑" panose="020B0503020204020204" pitchFamily="34" charset="-122"/>
                <a:ea typeface="微软雅黑" panose="020B0503020204020204" pitchFamily="34" charset="-122"/>
              </a:rPr>
              <a:t>是</a:t>
            </a:r>
            <a:r>
              <a:rPr lang="en-US" altLang="zh-CN" dirty="0">
                <a:solidFill>
                  <a:srgbClr val="232323"/>
                </a:solidFill>
                <a:latin typeface="微软雅黑" panose="020B0503020204020204" pitchFamily="34" charset="-122"/>
                <a:ea typeface="微软雅黑" panose="020B0503020204020204" pitchFamily="34" charset="-122"/>
              </a:rPr>
              <a:t>Language Integrated Query</a:t>
            </a:r>
            <a:r>
              <a:rPr lang="zh-CN" altLang="en-US" dirty="0">
                <a:solidFill>
                  <a:srgbClr val="232323"/>
                </a:solidFill>
                <a:latin typeface="微软雅黑" panose="020B0503020204020204" pitchFamily="34" charset="-122"/>
                <a:ea typeface="微软雅黑" panose="020B0503020204020204" pitchFamily="34" charset="-122"/>
              </a:rPr>
              <a:t>的简称，它是集成在</a:t>
            </a:r>
            <a:r>
              <a:rPr lang="en-US" altLang="zh-CN" dirty="0">
                <a:solidFill>
                  <a:srgbClr val="232323"/>
                </a:solidFill>
                <a:latin typeface="微软雅黑" panose="020B0503020204020204" pitchFamily="34" charset="-122"/>
                <a:ea typeface="微软雅黑" panose="020B0503020204020204" pitchFamily="34" charset="-122"/>
              </a:rPr>
              <a:t>.NET</a:t>
            </a:r>
            <a:r>
              <a:rPr lang="zh-CN" altLang="en-US" dirty="0">
                <a:solidFill>
                  <a:srgbClr val="232323"/>
                </a:solidFill>
                <a:latin typeface="微软雅黑" panose="020B0503020204020204" pitchFamily="34" charset="-122"/>
                <a:ea typeface="微软雅黑" panose="020B0503020204020204" pitchFamily="34" charset="-122"/>
              </a:rPr>
              <a:t>编程语言中的一种特性。已成为编程语言的一个组成部分，在编写程序时可以得到很好的编译时语法检查，丰富的元数据，智能感知、静态类型等强类型语言的好处。并且它同时还使得查询可以方便地对内存中的信息进行查询而不仅仅只是外部数据源。</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004" y="999355"/>
            <a:ext cx="7391400" cy="5543550"/>
          </a:xfrm>
          <a:prstGeom prst="rect">
            <a:avLst/>
          </a:prstGeom>
        </p:spPr>
      </p:pic>
    </p:spTree>
    <p:extLst>
      <p:ext uri="{BB962C8B-B14F-4D97-AF65-F5344CB8AC3E}">
        <p14:creationId xmlns:p14="http://schemas.microsoft.com/office/powerpoint/2010/main" val="19549609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LINQ </a:t>
            </a:r>
            <a:r>
              <a:rPr lang="zh-CN" altLang="en-US" dirty="0"/>
              <a:t>查询表达式概述</a:t>
            </a:r>
          </a:p>
        </p:txBody>
      </p:sp>
      <p:pic>
        <p:nvPicPr>
          <p:cNvPr id="5" name="图片 4"/>
          <p:cNvPicPr>
            <a:picLocks noChangeAspect="1"/>
          </p:cNvPicPr>
          <p:nvPr/>
        </p:nvPicPr>
        <p:blipFill>
          <a:blip r:embed="rId2"/>
          <a:stretch>
            <a:fillRect/>
          </a:stretch>
        </p:blipFill>
        <p:spPr>
          <a:xfrm>
            <a:off x="528412" y="685798"/>
            <a:ext cx="6625049" cy="5652655"/>
          </a:xfrm>
          <a:prstGeom prst="rect">
            <a:avLst/>
          </a:prstGeom>
        </p:spPr>
      </p:pic>
      <p:sp>
        <p:nvSpPr>
          <p:cNvPr id="6" name="矩形 5"/>
          <p:cNvSpPr/>
          <p:nvPr/>
        </p:nvSpPr>
        <p:spPr>
          <a:xfrm>
            <a:off x="7369413" y="722394"/>
            <a:ext cx="280554" cy="285750"/>
          </a:xfrm>
          <a:prstGeom prst="rect">
            <a:avLst/>
          </a:prstGeom>
          <a:solidFill>
            <a:schemeClr val="bg1">
              <a:lumMod val="60000"/>
              <a:lumOff val="4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649967" y="685798"/>
            <a:ext cx="877163" cy="369332"/>
          </a:xfrm>
          <a:prstGeom prst="rect">
            <a:avLst/>
          </a:prstGeom>
          <a:noFill/>
        </p:spPr>
        <p:txBody>
          <a:bodyPr wrap="none" rtlCol="0">
            <a:spAutoFit/>
          </a:bodyPr>
          <a:lstStyle/>
          <a:p>
            <a:pPr>
              <a:buNone/>
            </a:pPr>
            <a:r>
              <a:rPr lang="zh-CN" altLang="en-US" dirty="0">
                <a:solidFill>
                  <a:schemeClr val="bg1">
                    <a:lumMod val="60000"/>
                    <a:lumOff val="40000"/>
                  </a:schemeClr>
                </a:solidFill>
                <a:latin typeface="微软雅黑" panose="020B0503020204020204" pitchFamily="34" charset="-122"/>
                <a:ea typeface="微软雅黑" panose="020B0503020204020204" pitchFamily="34" charset="-122"/>
              </a:rPr>
              <a:t>操作符</a:t>
            </a:r>
          </a:p>
        </p:txBody>
      </p:sp>
      <p:sp>
        <p:nvSpPr>
          <p:cNvPr id="8" name="矩形 7"/>
          <p:cNvSpPr/>
          <p:nvPr/>
        </p:nvSpPr>
        <p:spPr>
          <a:xfrm>
            <a:off x="7369413" y="1243671"/>
            <a:ext cx="280554" cy="28575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endParaRPr>
          </a:p>
        </p:txBody>
      </p:sp>
      <p:sp>
        <p:nvSpPr>
          <p:cNvPr id="9" name="文本框 8"/>
          <p:cNvSpPr txBox="1"/>
          <p:nvPr/>
        </p:nvSpPr>
        <p:spPr>
          <a:xfrm>
            <a:off x="7649967" y="1207075"/>
            <a:ext cx="877163" cy="369332"/>
          </a:xfrm>
          <a:prstGeom prst="rect">
            <a:avLst/>
          </a:prstGeom>
          <a:noFill/>
          <a:ln>
            <a:noFill/>
          </a:ln>
        </p:spPr>
        <p:txBody>
          <a:bodyPr wrap="none" rtlCol="0">
            <a:spAutoFit/>
          </a:bodyPr>
          <a:lstStyle/>
          <a:p>
            <a:pPr>
              <a:buNone/>
            </a:pPr>
            <a:r>
              <a:rPr lang="zh-CN" altLang="en-US" dirty="0">
                <a:solidFill>
                  <a:schemeClr val="accent1">
                    <a:lumMod val="75000"/>
                  </a:schemeClr>
                </a:solidFill>
                <a:latin typeface="微软雅黑" panose="020B0503020204020204" pitchFamily="34" charset="-122"/>
                <a:ea typeface="微软雅黑" panose="020B0503020204020204" pitchFamily="34" charset="-122"/>
              </a:rPr>
              <a:t>操作符</a:t>
            </a:r>
          </a:p>
        </p:txBody>
      </p:sp>
      <p:pic>
        <p:nvPicPr>
          <p:cNvPr id="3" name="图片 2"/>
          <p:cNvPicPr>
            <a:picLocks noChangeAspect="1"/>
          </p:cNvPicPr>
          <p:nvPr/>
        </p:nvPicPr>
        <p:blipFill>
          <a:blip r:embed="rId3"/>
          <a:stretch>
            <a:fillRect/>
          </a:stretch>
        </p:blipFill>
        <p:spPr>
          <a:xfrm>
            <a:off x="7312263" y="2036982"/>
            <a:ext cx="4739804" cy="1207945"/>
          </a:xfrm>
          <a:prstGeom prst="rect">
            <a:avLst/>
          </a:prstGeom>
        </p:spPr>
      </p:pic>
      <p:pic>
        <p:nvPicPr>
          <p:cNvPr id="4" name="图片 3"/>
          <p:cNvPicPr>
            <a:picLocks noChangeAspect="1"/>
          </p:cNvPicPr>
          <p:nvPr/>
        </p:nvPicPr>
        <p:blipFill>
          <a:blip r:embed="rId4"/>
          <a:stretch>
            <a:fillRect/>
          </a:stretch>
        </p:blipFill>
        <p:spPr>
          <a:xfrm>
            <a:off x="7312263" y="3354438"/>
            <a:ext cx="4746204" cy="1667329"/>
          </a:xfrm>
          <a:prstGeom prst="rect">
            <a:avLst/>
          </a:prstGeom>
        </p:spPr>
      </p:pic>
      <p:pic>
        <p:nvPicPr>
          <p:cNvPr id="10" name="图片 9"/>
          <p:cNvPicPr>
            <a:picLocks noChangeAspect="1"/>
          </p:cNvPicPr>
          <p:nvPr/>
        </p:nvPicPr>
        <p:blipFill>
          <a:blip r:embed="rId5"/>
          <a:stretch>
            <a:fillRect/>
          </a:stretch>
        </p:blipFill>
        <p:spPr>
          <a:xfrm>
            <a:off x="7312263" y="5095007"/>
            <a:ext cx="4739804" cy="1243446"/>
          </a:xfrm>
          <a:prstGeom prst="rect">
            <a:avLst/>
          </a:prstGeom>
        </p:spPr>
      </p:pic>
    </p:spTree>
    <p:extLst>
      <p:ext uri="{BB962C8B-B14F-4D97-AF65-F5344CB8AC3E}">
        <p14:creationId xmlns:p14="http://schemas.microsoft.com/office/powerpoint/2010/main" val="1129394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标准查询操作符概述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87" y="551126"/>
            <a:ext cx="6836807" cy="6153790"/>
          </a:xfrm>
          <a:prstGeom prst="rect">
            <a:avLst/>
          </a:prstGeom>
        </p:spPr>
      </p:pic>
      <p:pic>
        <p:nvPicPr>
          <p:cNvPr id="4" name="图片 3"/>
          <p:cNvPicPr>
            <a:picLocks noChangeAspect="1"/>
          </p:cNvPicPr>
          <p:nvPr/>
        </p:nvPicPr>
        <p:blipFill>
          <a:blip r:embed="rId3"/>
          <a:stretch>
            <a:fillRect/>
          </a:stretch>
        </p:blipFill>
        <p:spPr>
          <a:xfrm>
            <a:off x="7398326" y="631696"/>
            <a:ext cx="4637809" cy="1227843"/>
          </a:xfrm>
          <a:prstGeom prst="rect">
            <a:avLst/>
          </a:prstGeom>
        </p:spPr>
      </p:pic>
      <p:pic>
        <p:nvPicPr>
          <p:cNvPr id="5" name="图片 4"/>
          <p:cNvPicPr>
            <a:picLocks noChangeAspect="1"/>
          </p:cNvPicPr>
          <p:nvPr/>
        </p:nvPicPr>
        <p:blipFill>
          <a:blip r:embed="rId4"/>
          <a:stretch>
            <a:fillRect/>
          </a:stretch>
        </p:blipFill>
        <p:spPr>
          <a:xfrm>
            <a:off x="7398325" y="1981672"/>
            <a:ext cx="4637809" cy="975615"/>
          </a:xfrm>
          <a:prstGeom prst="rect">
            <a:avLst/>
          </a:prstGeom>
        </p:spPr>
      </p:pic>
      <p:pic>
        <p:nvPicPr>
          <p:cNvPr id="6" name="图片 5"/>
          <p:cNvPicPr>
            <a:picLocks noChangeAspect="1"/>
          </p:cNvPicPr>
          <p:nvPr/>
        </p:nvPicPr>
        <p:blipFill>
          <a:blip r:embed="rId5"/>
          <a:stretch>
            <a:fillRect/>
          </a:stretch>
        </p:blipFill>
        <p:spPr>
          <a:xfrm>
            <a:off x="7416456" y="3079420"/>
            <a:ext cx="4619677" cy="1809503"/>
          </a:xfrm>
          <a:prstGeom prst="rect">
            <a:avLst/>
          </a:prstGeom>
        </p:spPr>
      </p:pic>
      <p:pic>
        <p:nvPicPr>
          <p:cNvPr id="7" name="图片 6"/>
          <p:cNvPicPr>
            <a:picLocks noChangeAspect="1"/>
          </p:cNvPicPr>
          <p:nvPr/>
        </p:nvPicPr>
        <p:blipFill>
          <a:blip r:embed="rId6"/>
          <a:stretch>
            <a:fillRect/>
          </a:stretch>
        </p:blipFill>
        <p:spPr>
          <a:xfrm>
            <a:off x="7416455" y="5011055"/>
            <a:ext cx="4619677" cy="578676"/>
          </a:xfrm>
          <a:prstGeom prst="rect">
            <a:avLst/>
          </a:prstGeom>
        </p:spPr>
      </p:pic>
    </p:spTree>
    <p:extLst>
      <p:ext uri="{BB962C8B-B14F-4D97-AF65-F5344CB8AC3E}">
        <p14:creationId xmlns:p14="http://schemas.microsoft.com/office/powerpoint/2010/main" val="18563160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LINQ </a:t>
            </a:r>
            <a:r>
              <a:rPr lang="zh-CN" altLang="en-US" dirty="0"/>
              <a:t>应用</a:t>
            </a:r>
          </a:p>
        </p:txBody>
      </p:sp>
      <p:graphicFrame>
        <p:nvGraphicFramePr>
          <p:cNvPr id="3" name="表格 2"/>
          <p:cNvGraphicFramePr>
            <a:graphicFrameLocks noGrp="1"/>
          </p:cNvGraphicFramePr>
          <p:nvPr>
            <p:extLst>
              <p:ext uri="{D42A27DB-BD31-4B8C-83A1-F6EECF244321}">
                <p14:modId xmlns:p14="http://schemas.microsoft.com/office/powerpoint/2010/main" val="1321216389"/>
              </p:ext>
            </p:extLst>
          </p:nvPr>
        </p:nvGraphicFramePr>
        <p:xfrm>
          <a:off x="472209" y="599038"/>
          <a:ext cx="10860780" cy="6172200"/>
        </p:xfrm>
        <a:graphic>
          <a:graphicData uri="http://schemas.openxmlformats.org/drawingml/2006/table">
            <a:tbl>
              <a:tblPr firstRow="1" bandRow="1">
                <a:effectLst/>
                <a:tableStyleId>{5C22544A-7EE6-4342-B048-85BDC9FD1C3A}</a:tableStyleId>
              </a:tblPr>
              <a:tblGrid>
                <a:gridCol w="603250">
                  <a:extLst>
                    <a:ext uri="{9D8B030D-6E8A-4147-A177-3AD203B41FA5}">
                      <a16:colId xmlns:a16="http://schemas.microsoft.com/office/drawing/2014/main" val="20000"/>
                    </a:ext>
                  </a:extLst>
                </a:gridCol>
                <a:gridCol w="10257530">
                  <a:extLst>
                    <a:ext uri="{9D8B030D-6E8A-4147-A177-3AD203B41FA5}">
                      <a16:colId xmlns:a16="http://schemas.microsoft.com/office/drawing/2014/main" val="20001"/>
                    </a:ext>
                  </a:extLst>
                </a:gridCol>
              </a:tblGrid>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dirty="0">
                          <a:solidFill>
                            <a:schemeClr val="bg1">
                              <a:lumMod val="50000"/>
                            </a:schemeClr>
                          </a:solidFill>
                          <a:latin typeface="+mj-ea"/>
                          <a:ea typeface="+mj-ea"/>
                        </a:rPr>
                        <a:t>数据限定性访问相关运算符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2.</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数据投射相关的运算符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3.</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数据分割相关运算符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4.</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数据排序相关运算符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230334"/>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5.</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数据分组相关运算符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6532124"/>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6.</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数据集合相关运算符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8690932"/>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7.</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数据转换相关的运算符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269587"/>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8.</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数据元素操作相关的运算符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755923"/>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9.</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数据生成相关的运算符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4791950"/>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10.</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数据量词相关的运算符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3832007"/>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11.</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数据集合元素聚合相关的运算符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4491692"/>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12.</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数据元素串联和相等性相关的运算符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0328917"/>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13.</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自定义的扩展序列应用运算符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6876062"/>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14.</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查询执行时机的一些话题</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8527838"/>
                  </a:ext>
                </a:extLst>
              </a:tr>
              <a:tr h="265574">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15.</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数据元素编联查询运算符</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5514230"/>
                  </a:ext>
                </a:extLst>
              </a:tr>
            </a:tbl>
          </a:graphicData>
        </a:graphic>
      </p:graphicFrame>
      <p:pic>
        <p:nvPicPr>
          <p:cNvPr id="4" name="图片 3"/>
          <p:cNvPicPr>
            <a:picLocks noChangeAspect="1"/>
          </p:cNvPicPr>
          <p:nvPr/>
        </p:nvPicPr>
        <p:blipFill>
          <a:blip r:embed="rId2"/>
          <a:stretch>
            <a:fillRect/>
          </a:stretch>
        </p:blipFill>
        <p:spPr>
          <a:xfrm>
            <a:off x="7029450" y="578924"/>
            <a:ext cx="4730737" cy="6192314"/>
          </a:xfrm>
          <a:prstGeom prst="rect">
            <a:avLst/>
          </a:prstGeom>
        </p:spPr>
      </p:pic>
    </p:spTree>
    <p:extLst>
      <p:ext uri="{BB962C8B-B14F-4D97-AF65-F5344CB8AC3E}">
        <p14:creationId xmlns:p14="http://schemas.microsoft.com/office/powerpoint/2010/main" val="390471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数据限定性访问相关运算符</a:t>
            </a:r>
          </a:p>
        </p:txBody>
      </p:sp>
      <p:pic>
        <p:nvPicPr>
          <p:cNvPr id="4" name="图片 3"/>
          <p:cNvPicPr>
            <a:picLocks noChangeAspect="1"/>
          </p:cNvPicPr>
          <p:nvPr/>
        </p:nvPicPr>
        <p:blipFill>
          <a:blip r:embed="rId2"/>
          <a:stretch>
            <a:fillRect/>
          </a:stretch>
        </p:blipFill>
        <p:spPr>
          <a:xfrm>
            <a:off x="841663" y="1644582"/>
            <a:ext cx="11040342" cy="3664554"/>
          </a:xfrm>
          <a:prstGeom prst="rect">
            <a:avLst/>
          </a:prstGeom>
        </p:spPr>
      </p:pic>
      <p:sp>
        <p:nvSpPr>
          <p:cNvPr id="5" name="矩形 4"/>
          <p:cNvSpPr/>
          <p:nvPr/>
        </p:nvSpPr>
        <p:spPr>
          <a:xfrm>
            <a:off x="774122" y="991285"/>
            <a:ext cx="10364933" cy="461665"/>
          </a:xfrm>
          <a:prstGeom prst="rect">
            <a:avLst/>
          </a:prstGeom>
        </p:spPr>
        <p:txBody>
          <a:bodyPr wrap="square">
            <a:spAutoFit/>
          </a:bodyPr>
          <a:lstStyle/>
          <a:p>
            <a:pPr>
              <a:buNone/>
            </a:pPr>
            <a:r>
              <a:rPr lang="en-US" altLang="zh-CN" sz="2400" b="1" dirty="0">
                <a:latin typeface="+mj-ea"/>
                <a:ea typeface="+mj-ea"/>
              </a:rPr>
              <a:t>where</a:t>
            </a:r>
            <a:r>
              <a:rPr lang="zh-CN" altLang="en-US" sz="2400" dirty="0">
                <a:latin typeface="+mj-ea"/>
                <a:ea typeface="+mj-ea"/>
              </a:rPr>
              <a:t>：范围限定也就是过滤作用，而判断条件就是它后面所接的子句。</a:t>
            </a:r>
          </a:p>
        </p:txBody>
      </p:sp>
    </p:spTree>
    <p:extLst>
      <p:ext uri="{BB962C8B-B14F-4D97-AF65-F5344CB8AC3E}">
        <p14:creationId xmlns:p14="http://schemas.microsoft.com/office/powerpoint/2010/main" val="3698231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buNone/>
              <a:defRPr/>
            </a:pPr>
            <a:r>
              <a:rPr lang="zh-CN" altLang="en-US" b="1" dirty="0">
                <a:solidFill>
                  <a:srgbClr val="FF9900"/>
                </a:solidFill>
                <a:latin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1591186087"/>
              </p:ext>
            </p:extLst>
          </p:nvPr>
        </p:nvGraphicFramePr>
        <p:xfrm>
          <a:off x="285751" y="937280"/>
          <a:ext cx="11710554" cy="4983480"/>
        </p:xfrm>
        <a:graphic>
          <a:graphicData uri="http://schemas.openxmlformats.org/drawingml/2006/table">
            <a:tbl>
              <a:tblPr firstRow="1" bandRow="1">
                <a:tableStyleId>{91EBBBCC-DAD2-459C-BE2E-F6DE35CF9A28}</a:tableStyleId>
              </a:tblPr>
              <a:tblGrid>
                <a:gridCol w="1259270">
                  <a:extLst>
                    <a:ext uri="{9D8B030D-6E8A-4147-A177-3AD203B41FA5}">
                      <a16:colId xmlns:a16="http://schemas.microsoft.com/office/drawing/2014/main" val="20000"/>
                    </a:ext>
                  </a:extLst>
                </a:gridCol>
                <a:gridCol w="8757565">
                  <a:extLst>
                    <a:ext uri="{9D8B030D-6E8A-4147-A177-3AD203B41FA5}">
                      <a16:colId xmlns:a16="http://schemas.microsoft.com/office/drawing/2014/main" val="20001"/>
                    </a:ext>
                  </a:extLst>
                </a:gridCol>
                <a:gridCol w="1693719">
                  <a:extLst>
                    <a:ext uri="{9D8B030D-6E8A-4147-A177-3AD203B41FA5}">
                      <a16:colId xmlns:a16="http://schemas.microsoft.com/office/drawing/2014/main" val="20003"/>
                    </a:ext>
                  </a:extLst>
                </a:gridCol>
              </a:tblGrid>
              <a:tr h="398725">
                <a:tc>
                  <a:txBody>
                    <a:bodyPr/>
                    <a:lstStyle/>
                    <a:p>
                      <a:pP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要求说明</a:t>
                      </a:r>
                    </a:p>
                  </a:txBody>
                  <a:tcPr/>
                </a:tc>
                <a:extLst>
                  <a:ext uri="{0D108BD9-81ED-4DB2-BD59-A6C34878D82A}">
                    <a16:rowId xmlns:a16="http://schemas.microsoft.com/office/drawing/2014/main" val="10000"/>
                  </a:ext>
                </a:extLst>
              </a:tr>
              <a:tr h="337624">
                <a:tc>
                  <a:txBody>
                    <a:bodyPr/>
                    <a:lstStyle/>
                    <a:p>
                      <a:pPr>
                        <a:lnSpc>
                          <a:spcPct val="150000"/>
                        </a:lnSpc>
                      </a:pPr>
                      <a:r>
                        <a:rPr lang="en-US" altLang="zh-CN" sz="1400" dirty="0">
                          <a:solidFill>
                            <a:schemeClr val="bg1">
                              <a:lumMod val="50000"/>
                            </a:schemeClr>
                          </a:solidFill>
                          <a:effectLst/>
                          <a:latin typeface="+mj-ea"/>
                          <a:ea typeface="+mj-ea"/>
                        </a:rPr>
                        <a:t>NSCEx0502</a:t>
                      </a:r>
                      <a:endParaRPr lang="zh-CN" altLang="en-US" sz="1400" dirty="0">
                        <a:solidFill>
                          <a:schemeClr val="bg1">
                            <a:lumMod val="50000"/>
                          </a:schemeClr>
                        </a:solidFill>
                        <a:effectLst/>
                        <a:latin typeface="+mj-ea"/>
                        <a:ea typeface="+mj-ea"/>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effectLst/>
                          <a:latin typeface="+mj-ea"/>
                          <a:ea typeface="+mj-ea"/>
                        </a:rPr>
                        <a:t>在 </a:t>
                      </a:r>
                      <a:r>
                        <a:rPr lang="en-US" altLang="zh-CN" sz="1400" kern="1200" dirty="0">
                          <a:solidFill>
                            <a:schemeClr val="bg1">
                              <a:lumMod val="50000"/>
                            </a:schemeClr>
                          </a:solidFill>
                          <a:effectLst/>
                          <a:latin typeface="+mj-ea"/>
                          <a:ea typeface="+mj-ea"/>
                          <a:cs typeface="+mn-cs"/>
                        </a:rPr>
                        <a:t>NSCEx0501 </a:t>
                      </a:r>
                      <a:r>
                        <a:rPr lang="zh-CN" altLang="en-US" sz="1400" kern="1200" dirty="0">
                          <a:solidFill>
                            <a:schemeClr val="bg1">
                              <a:lumMod val="50000"/>
                            </a:schemeClr>
                          </a:solidFill>
                          <a:effectLst/>
                          <a:latin typeface="+mj-ea"/>
                          <a:ea typeface="+mj-ea"/>
                          <a:cs typeface="+mn-cs"/>
                        </a:rPr>
                        <a:t>中创建的数据结构中，假定你已经将数据写好到相应的数据文件 </a:t>
                      </a:r>
                      <a:r>
                        <a:rPr lang="en-US" altLang="zh-CN" sz="1400" kern="1200" dirty="0">
                          <a:solidFill>
                            <a:schemeClr val="bg1">
                              <a:lumMod val="50000"/>
                            </a:schemeClr>
                          </a:solidFill>
                          <a:effectLst/>
                          <a:latin typeface="+mj-ea"/>
                          <a:ea typeface="+mj-ea"/>
                          <a:cs typeface="+mn-cs"/>
                        </a:rPr>
                        <a:t>xxx.xml</a:t>
                      </a:r>
                      <a:r>
                        <a:rPr lang="zh-CN" altLang="en-US" sz="1400" kern="1200" dirty="0">
                          <a:solidFill>
                            <a:schemeClr val="bg1">
                              <a:lumMod val="50000"/>
                            </a:schemeClr>
                          </a:solidFill>
                          <a:effectLst/>
                          <a:latin typeface="+mj-ea"/>
                          <a:ea typeface="+mj-ea"/>
                          <a:cs typeface="+mn-cs"/>
                        </a:rPr>
                        <a:t>，请编写相应的程序将 </a:t>
                      </a:r>
                      <a:r>
                        <a:rPr lang="en-US" altLang="zh-CN" sz="1400" kern="1200" dirty="0">
                          <a:solidFill>
                            <a:schemeClr val="bg1">
                              <a:lumMod val="50000"/>
                            </a:schemeClr>
                          </a:solidFill>
                          <a:effectLst/>
                          <a:latin typeface="+mj-ea"/>
                          <a:ea typeface="+mj-ea"/>
                          <a:cs typeface="+mn-cs"/>
                        </a:rPr>
                        <a:t>XML </a:t>
                      </a:r>
                      <a:r>
                        <a:rPr lang="zh-CN" altLang="en-US" sz="1400" kern="1200" dirty="0">
                          <a:solidFill>
                            <a:schemeClr val="bg1">
                              <a:lumMod val="50000"/>
                            </a:schemeClr>
                          </a:solidFill>
                          <a:effectLst/>
                          <a:latin typeface="+mj-ea"/>
                          <a:ea typeface="+mj-ea"/>
                          <a:cs typeface="+mn-cs"/>
                        </a:rPr>
                        <a:t>文件的数据读取出来，然后创建一个用于登记成绩的成绩登记表，大致的业务属性体现在下面的表格：</a:t>
                      </a: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chemeClr val="bg1">
                              <a:lumMod val="50000"/>
                            </a:schemeClr>
                          </a:solidFill>
                          <a:effectLst/>
                          <a:latin typeface="+mj-ea"/>
                          <a:ea typeface="+mj-ea"/>
                          <a:cs typeface="+mn-cs"/>
                        </a:rPr>
                        <a:t>可以将之前的 </a:t>
                      </a:r>
                      <a:r>
                        <a:rPr lang="en-US" altLang="zh-CN" sz="1400" kern="1200" dirty="0">
                          <a:solidFill>
                            <a:schemeClr val="bg1">
                              <a:lumMod val="50000"/>
                            </a:schemeClr>
                          </a:solidFill>
                          <a:effectLst/>
                          <a:latin typeface="+mj-ea"/>
                          <a:ea typeface="+mj-ea"/>
                          <a:cs typeface="+mn-cs"/>
                        </a:rPr>
                        <a:t>Department </a:t>
                      </a:r>
                      <a:r>
                        <a:rPr lang="zh-CN" altLang="en-US" sz="1400" kern="1200" dirty="0">
                          <a:solidFill>
                            <a:schemeClr val="bg1">
                              <a:lumMod val="50000"/>
                            </a:schemeClr>
                          </a:solidFill>
                          <a:effectLst/>
                          <a:latin typeface="+mj-ea"/>
                          <a:ea typeface="+mj-ea"/>
                          <a:cs typeface="+mn-cs"/>
                        </a:rPr>
                        <a:t>看成是年级和班级，</a:t>
                      </a:r>
                      <a:r>
                        <a:rPr lang="en-US" altLang="zh-CN" sz="1400" kern="1200" dirty="0">
                          <a:solidFill>
                            <a:schemeClr val="bg1">
                              <a:lumMod val="50000"/>
                            </a:schemeClr>
                          </a:solidFill>
                          <a:effectLst/>
                          <a:latin typeface="+mj-ea"/>
                          <a:ea typeface="+mj-ea"/>
                          <a:cs typeface="+mn-cs"/>
                        </a:rPr>
                        <a:t>Person </a:t>
                      </a:r>
                      <a:r>
                        <a:rPr lang="zh-CN" altLang="en-US" sz="1400" kern="1200" dirty="0">
                          <a:solidFill>
                            <a:schemeClr val="bg1">
                              <a:lumMod val="50000"/>
                            </a:schemeClr>
                          </a:solidFill>
                          <a:effectLst/>
                          <a:latin typeface="+mj-ea"/>
                          <a:ea typeface="+mj-ea"/>
                          <a:cs typeface="+mn-cs"/>
                        </a:rPr>
                        <a:t>看成是学生，一般情况下，每个班级每个学期都会有一份这样的成绩表，请创建一个</a:t>
                      </a:r>
                      <a:r>
                        <a:rPr lang="en-US" altLang="zh-CN" sz="1400" kern="1200" dirty="0">
                          <a:solidFill>
                            <a:schemeClr val="bg1">
                              <a:lumMod val="50000"/>
                            </a:schemeClr>
                          </a:solidFill>
                          <a:effectLst/>
                          <a:latin typeface="+mj-ea"/>
                          <a:ea typeface="+mj-ea"/>
                          <a:cs typeface="+mn-cs"/>
                        </a:rPr>
                        <a:t>Score </a:t>
                      </a:r>
                      <a:r>
                        <a:rPr lang="zh-CN" altLang="en-US" sz="1400" kern="1200" dirty="0">
                          <a:solidFill>
                            <a:schemeClr val="bg1">
                              <a:lumMod val="50000"/>
                            </a:schemeClr>
                          </a:solidFill>
                          <a:effectLst/>
                          <a:latin typeface="+mj-ea"/>
                          <a:ea typeface="+mj-ea"/>
                          <a:cs typeface="+mn-cs"/>
                        </a:rPr>
                        <a:t>类，构建好相应的关系，并准备足够的数据来为后面的业务数据操作学习做一些准备，例如：</a:t>
                      </a:r>
                      <a:endParaRPr lang="en-US" altLang="zh-CN" sz="1400" kern="1200" dirty="0">
                        <a:solidFill>
                          <a:schemeClr val="bg1">
                            <a:lumMod val="50000"/>
                          </a:schemeClr>
                        </a:solidFill>
                        <a:effectLst/>
                        <a:latin typeface="+mj-ea"/>
                        <a:ea typeface="+mj-ea"/>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zh-CN" altLang="en-US" sz="1400" kern="1200" dirty="0">
                          <a:solidFill>
                            <a:schemeClr val="bg1">
                              <a:lumMod val="50000"/>
                            </a:schemeClr>
                          </a:solidFill>
                          <a:effectLst/>
                          <a:latin typeface="+mj-ea"/>
                          <a:ea typeface="+mj-ea"/>
                          <a:cs typeface="+mn-cs"/>
                        </a:rPr>
                        <a:t>查询全年级总分在  </a:t>
                      </a:r>
                      <a:r>
                        <a:rPr lang="en-US" altLang="zh-CN" sz="1400" kern="1200" dirty="0">
                          <a:solidFill>
                            <a:schemeClr val="bg1">
                              <a:lumMod val="50000"/>
                            </a:schemeClr>
                          </a:solidFill>
                          <a:effectLst/>
                          <a:latin typeface="+mj-ea"/>
                          <a:ea typeface="+mj-ea"/>
                          <a:cs typeface="+mn-cs"/>
                        </a:rPr>
                        <a:t>500-600 </a:t>
                      </a:r>
                      <a:r>
                        <a:rPr lang="zh-CN" altLang="en-US" sz="1400" kern="1200" dirty="0">
                          <a:solidFill>
                            <a:schemeClr val="bg1">
                              <a:lumMod val="50000"/>
                            </a:schemeClr>
                          </a:solidFill>
                          <a:effectLst/>
                          <a:latin typeface="+mj-ea"/>
                          <a:ea typeface="+mj-ea"/>
                          <a:cs typeface="+mn-cs"/>
                        </a:rPr>
                        <a:t>之间的同学；</a:t>
                      </a:r>
                      <a:endParaRPr lang="en-US" altLang="zh-CN" sz="1400" kern="1200" dirty="0">
                        <a:solidFill>
                          <a:schemeClr val="bg1">
                            <a:lumMod val="50000"/>
                          </a:schemeClr>
                        </a:solidFill>
                        <a:effectLst/>
                        <a:latin typeface="+mj-ea"/>
                        <a:ea typeface="+mj-ea"/>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zh-CN" altLang="en-US" sz="1400" kern="1200" dirty="0">
                          <a:solidFill>
                            <a:schemeClr val="bg1">
                              <a:lumMod val="50000"/>
                            </a:schemeClr>
                          </a:solidFill>
                          <a:effectLst/>
                          <a:latin typeface="+mj-ea"/>
                          <a:ea typeface="+mj-ea"/>
                          <a:cs typeface="+mn-cs"/>
                        </a:rPr>
                        <a:t>查询全年级物理 </a:t>
                      </a:r>
                      <a:r>
                        <a:rPr lang="en-US" altLang="zh-CN" sz="1400" kern="1200" dirty="0">
                          <a:solidFill>
                            <a:schemeClr val="bg1">
                              <a:lumMod val="50000"/>
                            </a:schemeClr>
                          </a:solidFill>
                          <a:effectLst/>
                          <a:latin typeface="+mj-ea"/>
                          <a:ea typeface="+mj-ea"/>
                          <a:cs typeface="+mn-cs"/>
                        </a:rPr>
                        <a:t>60-65 </a:t>
                      </a:r>
                      <a:r>
                        <a:rPr lang="zh-CN" altLang="en-US" sz="1400" kern="1200" dirty="0">
                          <a:solidFill>
                            <a:schemeClr val="bg1">
                              <a:lumMod val="50000"/>
                            </a:schemeClr>
                          </a:solidFill>
                          <a:effectLst/>
                          <a:latin typeface="+mj-ea"/>
                          <a:ea typeface="+mj-ea"/>
                          <a:cs typeface="+mn-cs"/>
                        </a:rPr>
                        <a:t>之间的同学；</a:t>
                      </a:r>
                      <a:endParaRPr lang="en-US" altLang="zh-CN" sz="1400" kern="1200" dirty="0">
                        <a:solidFill>
                          <a:schemeClr val="bg1">
                            <a:lumMod val="50000"/>
                          </a:schemeClr>
                        </a:solidFill>
                        <a:effectLst/>
                        <a:latin typeface="+mj-ea"/>
                        <a:ea typeface="+mj-ea"/>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en-US" altLang="zh-CN" sz="1400" kern="1200" dirty="0">
                          <a:solidFill>
                            <a:schemeClr val="bg1">
                              <a:lumMod val="50000"/>
                            </a:schemeClr>
                          </a:solidFill>
                          <a:effectLst/>
                          <a:latin typeface="+mj-ea"/>
                          <a:ea typeface="+mj-ea"/>
                          <a:cs typeface="+mn-cs"/>
                        </a:rPr>
                        <a:t>…….</a:t>
                      </a:r>
                    </a:p>
                  </a:txBody>
                  <a:tcPr/>
                </a:tc>
                <a:tc>
                  <a:txBody>
                    <a:bodyPr/>
                    <a:lstStyle/>
                    <a:p>
                      <a:pPr>
                        <a:lnSpc>
                          <a:spcPct val="150000"/>
                        </a:lnSpc>
                      </a:pPr>
                      <a:r>
                        <a:rPr lang="zh-CN" altLang="en-US" sz="1400" dirty="0">
                          <a:solidFill>
                            <a:schemeClr val="bg1">
                              <a:lumMod val="50000"/>
                            </a:schemeClr>
                          </a:solidFill>
                          <a:effectLst/>
                          <a:latin typeface="+mj-ea"/>
                          <a:ea typeface="+mj-ea"/>
                        </a:rPr>
                        <a:t>签入个人工作区</a:t>
                      </a:r>
                    </a:p>
                  </a:txBody>
                  <a:tcP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2"/>
          <a:stretch>
            <a:fillRect/>
          </a:stretch>
        </p:blipFill>
        <p:spPr>
          <a:xfrm>
            <a:off x="1631950" y="2050657"/>
            <a:ext cx="6426200" cy="1704810"/>
          </a:xfrm>
          <a:prstGeom prst="rect">
            <a:avLst/>
          </a:prstGeom>
        </p:spPr>
      </p:pic>
    </p:spTree>
    <p:extLst>
      <p:ext uri="{BB962C8B-B14F-4D97-AF65-F5344CB8AC3E}">
        <p14:creationId xmlns:p14="http://schemas.microsoft.com/office/powerpoint/2010/main" val="25174121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数据投射相关的运算符</a:t>
            </a:r>
          </a:p>
        </p:txBody>
      </p:sp>
      <p:pic>
        <p:nvPicPr>
          <p:cNvPr id="3" name="图片 2"/>
          <p:cNvPicPr>
            <a:picLocks noChangeAspect="1"/>
          </p:cNvPicPr>
          <p:nvPr/>
        </p:nvPicPr>
        <p:blipFill>
          <a:blip r:embed="rId2"/>
          <a:stretch>
            <a:fillRect/>
          </a:stretch>
        </p:blipFill>
        <p:spPr>
          <a:xfrm>
            <a:off x="675408" y="1025804"/>
            <a:ext cx="10115549" cy="5650970"/>
          </a:xfrm>
          <a:prstGeom prst="rect">
            <a:avLst/>
          </a:prstGeom>
        </p:spPr>
      </p:pic>
      <p:sp>
        <p:nvSpPr>
          <p:cNvPr id="4" name="矩形 3"/>
          <p:cNvSpPr/>
          <p:nvPr/>
        </p:nvSpPr>
        <p:spPr>
          <a:xfrm>
            <a:off x="477982" y="613795"/>
            <a:ext cx="11804073" cy="307777"/>
          </a:xfrm>
          <a:prstGeom prst="rect">
            <a:avLst/>
          </a:prstGeom>
        </p:spPr>
        <p:txBody>
          <a:bodyPr wrap="square">
            <a:spAutoFit/>
          </a:bodyPr>
          <a:lstStyle/>
          <a:p>
            <a:pPr>
              <a:buNone/>
            </a:pPr>
            <a:r>
              <a:rPr lang="en-US" altLang="zh-CN" sz="1400" b="1" dirty="0">
                <a:latin typeface="+mj-ea"/>
                <a:ea typeface="+mj-ea"/>
              </a:rPr>
              <a:t>select</a:t>
            </a:r>
            <a:r>
              <a:rPr lang="zh-CN" altLang="en-US" sz="1400" b="1" dirty="0">
                <a:latin typeface="+mj-ea"/>
                <a:ea typeface="+mj-ea"/>
              </a:rPr>
              <a:t>：在一个集合序列按给定的条件进行投影，它可以返回组合的筛选结果，返回匿名类型，对返回结果进行操作，返回组合的子查询结果等等。</a:t>
            </a:r>
          </a:p>
        </p:txBody>
      </p:sp>
    </p:spTree>
    <p:extLst>
      <p:ext uri="{BB962C8B-B14F-4D97-AF65-F5344CB8AC3E}">
        <p14:creationId xmlns:p14="http://schemas.microsoft.com/office/powerpoint/2010/main" val="7898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数据分割相关的运算符</a:t>
            </a:r>
          </a:p>
        </p:txBody>
      </p:sp>
      <p:pic>
        <p:nvPicPr>
          <p:cNvPr id="4" name="图片 3"/>
          <p:cNvPicPr>
            <a:picLocks noChangeAspect="1"/>
          </p:cNvPicPr>
          <p:nvPr/>
        </p:nvPicPr>
        <p:blipFill>
          <a:blip r:embed="rId2"/>
          <a:stretch>
            <a:fillRect/>
          </a:stretch>
        </p:blipFill>
        <p:spPr>
          <a:xfrm>
            <a:off x="789710" y="898376"/>
            <a:ext cx="10957213" cy="4564931"/>
          </a:xfrm>
          <a:prstGeom prst="rect">
            <a:avLst/>
          </a:prstGeom>
        </p:spPr>
      </p:pic>
    </p:spTree>
    <p:extLst>
      <p:ext uri="{BB962C8B-B14F-4D97-AF65-F5344CB8AC3E}">
        <p14:creationId xmlns:p14="http://schemas.microsoft.com/office/powerpoint/2010/main" val="25922235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solidFill>
                  <a:schemeClr val="tx1"/>
                </a:solidFill>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260968986"/>
              </p:ext>
            </p:extLst>
          </p:nvPr>
        </p:nvGraphicFramePr>
        <p:xfrm>
          <a:off x="1776845" y="682694"/>
          <a:ext cx="9822836" cy="5029200"/>
        </p:xfrm>
        <a:graphic>
          <a:graphicData uri="http://schemas.openxmlformats.org/drawingml/2006/table">
            <a:tbl>
              <a:tblPr firstRow="1" bandRow="1">
                <a:tableStyleId>{91EBBBCC-DAD2-459C-BE2E-F6DE35CF9A28}</a:tableStyleId>
              </a:tblPr>
              <a:tblGrid>
                <a:gridCol w="789710">
                  <a:extLst>
                    <a:ext uri="{9D8B030D-6E8A-4147-A177-3AD203B41FA5}">
                      <a16:colId xmlns:a16="http://schemas.microsoft.com/office/drawing/2014/main" val="20000"/>
                    </a:ext>
                  </a:extLst>
                </a:gridCol>
                <a:gridCol w="9033126">
                  <a:extLst>
                    <a:ext uri="{9D8B030D-6E8A-4147-A177-3AD203B41FA5}">
                      <a16:colId xmlns:a16="http://schemas.microsoft.com/office/drawing/2014/main" val="20001"/>
                    </a:ext>
                  </a:extLst>
                </a:gridCol>
              </a:tblGrid>
              <a:tr h="429461">
                <a:tc>
                  <a:txBody>
                    <a:bodyPr/>
                    <a:lstStyle/>
                    <a:p>
                      <a:pPr algn="ctr">
                        <a:lnSpc>
                          <a:spcPct val="150000"/>
                        </a:lnSpc>
                      </a:pPr>
                      <a:r>
                        <a:rPr lang="zh-CN" altLang="en-US" sz="1800" b="0" dirty="0">
                          <a:solidFill>
                            <a:schemeClr val="bg1">
                              <a:lumMod val="50000"/>
                            </a:schemeClr>
                          </a:solidFill>
                          <a:effectLst/>
                          <a:latin typeface="+mj-ea"/>
                          <a:ea typeface="+mj-ea"/>
                        </a:rPr>
                        <a:t>编号</a:t>
                      </a:r>
                    </a:p>
                  </a:txBody>
                  <a:tcPr anchor="ctr"/>
                </a:tc>
                <a:tc>
                  <a:txBody>
                    <a:bodyPr/>
                    <a:lstStyle/>
                    <a:p>
                      <a:pPr algn="l">
                        <a:lnSpc>
                          <a:spcPct val="150000"/>
                        </a:lnSpc>
                      </a:pPr>
                      <a:r>
                        <a:rPr lang="zh-CN" altLang="en-US" sz="1800" b="0" dirty="0">
                          <a:solidFill>
                            <a:schemeClr val="bg1">
                              <a:lumMod val="50000"/>
                            </a:schemeClr>
                          </a:solidFill>
                          <a:effectLst/>
                          <a:latin typeface="+mj-ea"/>
                          <a:ea typeface="+mj-ea"/>
                        </a:rPr>
                        <a:t>名称</a:t>
                      </a:r>
                    </a:p>
                  </a:txBody>
                  <a:tcPr anchor="ctr"/>
                </a:tc>
                <a:extLst>
                  <a:ext uri="{0D108BD9-81ED-4DB2-BD59-A6C34878D82A}">
                    <a16:rowId xmlns:a16="http://schemas.microsoft.com/office/drawing/2014/main" val="10000"/>
                  </a:ext>
                </a:extLst>
              </a:tr>
              <a:tr h="420441">
                <a:tc>
                  <a:txBody>
                    <a:bodyPr/>
                    <a:lstStyle/>
                    <a:p>
                      <a:pPr algn="ctr">
                        <a:lnSpc>
                          <a:spcPct val="150000"/>
                        </a:lnSpc>
                      </a:pPr>
                      <a:r>
                        <a:rPr lang="en-US" altLang="zh-CN" sz="1800" dirty="0">
                          <a:solidFill>
                            <a:schemeClr val="bg1">
                              <a:lumMod val="50000"/>
                            </a:schemeClr>
                          </a:solidFill>
                          <a:effectLst/>
                          <a:latin typeface="+mj-ea"/>
                          <a:ea typeface="+mj-ea"/>
                        </a:rPr>
                        <a:t>1</a:t>
                      </a:r>
                      <a:endParaRPr lang="zh-CN" altLang="en-US" sz="1800" dirty="0">
                        <a:solidFill>
                          <a:schemeClr val="bg1">
                            <a:lumMod val="50000"/>
                          </a:schemeClr>
                        </a:solidFill>
                        <a:effectLst/>
                        <a:latin typeface="+mj-ea"/>
                        <a:ea typeface="+mj-ea"/>
                      </a:endParaRPr>
                    </a:p>
                  </a:txBody>
                  <a:tcPr anchor="ctr"/>
                </a:tc>
                <a:tc>
                  <a:txBody>
                    <a:bodyPr/>
                    <a:lstStyle/>
                    <a:p>
                      <a:pPr>
                        <a:lnSpc>
                          <a:spcPct val="150000"/>
                        </a:lnSpc>
                      </a:pPr>
                      <a:r>
                        <a:rPr lang="zh-CN" altLang="en-US" sz="1800" dirty="0">
                          <a:solidFill>
                            <a:schemeClr val="bg1">
                              <a:lumMod val="50000"/>
                            </a:schemeClr>
                          </a:solidFill>
                          <a:latin typeface="+mj-ea"/>
                          <a:ea typeface="+mj-ea"/>
                        </a:rPr>
                        <a:t>就绪准备工作说明</a:t>
                      </a:r>
                    </a:p>
                  </a:txBody>
                  <a:tcPr anchor="ctr"/>
                </a:tc>
                <a:extLst>
                  <a:ext uri="{0D108BD9-81ED-4DB2-BD59-A6C34878D82A}">
                    <a16:rowId xmlns:a16="http://schemas.microsoft.com/office/drawing/2014/main" val="10001"/>
                  </a:ext>
                </a:extLst>
              </a:tr>
              <a:tr h="414454">
                <a:tc>
                  <a:txBody>
                    <a:bodyPr/>
                    <a:lstStyle/>
                    <a:p>
                      <a:pPr algn="ctr">
                        <a:lnSpc>
                          <a:spcPct val="150000"/>
                        </a:lnSpc>
                      </a:pPr>
                      <a:r>
                        <a:rPr lang="en-US" altLang="zh-CN" sz="1800" dirty="0">
                          <a:solidFill>
                            <a:schemeClr val="bg1">
                              <a:lumMod val="50000"/>
                            </a:schemeClr>
                          </a:solidFill>
                          <a:effectLst/>
                          <a:latin typeface="+mj-ea"/>
                          <a:ea typeface="+mj-ea"/>
                        </a:rPr>
                        <a:t>2</a:t>
                      </a:r>
                      <a:endParaRPr lang="zh-CN" altLang="en-US" sz="1800" dirty="0">
                        <a:solidFill>
                          <a:schemeClr val="bg1">
                            <a:lumMod val="50000"/>
                          </a:schemeClr>
                        </a:solidFill>
                        <a:effectLst/>
                        <a:latin typeface="+mj-ea"/>
                        <a:ea typeface="+mj-ea"/>
                      </a:endParaRPr>
                    </a:p>
                  </a:txBody>
                  <a:tcPr anchor="ctr"/>
                </a:tc>
                <a:tc>
                  <a:txBody>
                    <a:bodyPr/>
                    <a:lstStyle/>
                    <a:p>
                      <a:pPr algn="l">
                        <a:lnSpc>
                          <a:spcPct val="150000"/>
                        </a:lnSpc>
                      </a:pPr>
                      <a:r>
                        <a:rPr lang="en-US" altLang="zh-CN" sz="1800" dirty="0">
                          <a:solidFill>
                            <a:schemeClr val="bg1">
                              <a:lumMod val="50000"/>
                            </a:schemeClr>
                          </a:solidFill>
                          <a:effectLst/>
                          <a:latin typeface="+mj-ea"/>
                          <a:ea typeface="+mj-ea"/>
                        </a:rPr>
                        <a:t>LINQ </a:t>
                      </a:r>
                      <a:r>
                        <a:rPr lang="zh-CN" altLang="en-US" sz="1800" dirty="0">
                          <a:solidFill>
                            <a:schemeClr val="bg1">
                              <a:lumMod val="50000"/>
                            </a:schemeClr>
                          </a:solidFill>
                          <a:effectLst/>
                          <a:latin typeface="+mj-ea"/>
                          <a:ea typeface="+mj-ea"/>
                        </a:rPr>
                        <a:t>概念说明</a:t>
                      </a:r>
                    </a:p>
                  </a:txBody>
                  <a:tcPr anchor="ctr"/>
                </a:tc>
                <a:extLst>
                  <a:ext uri="{0D108BD9-81ED-4DB2-BD59-A6C34878D82A}">
                    <a16:rowId xmlns:a16="http://schemas.microsoft.com/office/drawing/2014/main" val="10002"/>
                  </a:ext>
                </a:extLst>
              </a:tr>
              <a:tr h="442859">
                <a:tc>
                  <a:txBody>
                    <a:bodyPr/>
                    <a:lstStyle/>
                    <a:p>
                      <a:pPr algn="ctr">
                        <a:lnSpc>
                          <a:spcPct val="150000"/>
                        </a:lnSpc>
                      </a:pPr>
                      <a:r>
                        <a:rPr lang="en-US" altLang="zh-CN" sz="1800" dirty="0">
                          <a:solidFill>
                            <a:schemeClr val="bg1">
                              <a:lumMod val="50000"/>
                            </a:schemeClr>
                          </a:solidFill>
                          <a:effectLst/>
                          <a:latin typeface="+mj-ea"/>
                          <a:ea typeface="+mj-ea"/>
                        </a:rPr>
                        <a:t>3</a:t>
                      </a:r>
                      <a:endParaRPr lang="zh-CN" altLang="en-US" sz="1800" dirty="0">
                        <a:solidFill>
                          <a:schemeClr val="bg1">
                            <a:lumMod val="50000"/>
                          </a:schemeClr>
                        </a:solidFill>
                        <a:effectLst/>
                        <a:latin typeface="+mj-ea"/>
                        <a:ea typeface="+mj-ea"/>
                      </a:endParaRPr>
                    </a:p>
                  </a:txBody>
                  <a:tcPr anchor="ctr"/>
                </a:tc>
                <a:tc>
                  <a:txBody>
                    <a:bodyPr/>
                    <a:lstStyle/>
                    <a:p>
                      <a:pPr algn="l">
                        <a:lnSpc>
                          <a:spcPct val="150000"/>
                        </a:lnSpc>
                      </a:pPr>
                      <a:r>
                        <a:rPr lang="en-US" altLang="zh-CN" sz="1800" dirty="0">
                          <a:solidFill>
                            <a:schemeClr val="bg1">
                              <a:lumMod val="50000"/>
                            </a:schemeClr>
                          </a:solidFill>
                          <a:effectLst/>
                          <a:latin typeface="+mj-ea"/>
                          <a:ea typeface="+mj-ea"/>
                        </a:rPr>
                        <a:t>LINQ </a:t>
                      </a:r>
                      <a:r>
                        <a:rPr lang="zh-CN" altLang="en-US" sz="1800" dirty="0">
                          <a:solidFill>
                            <a:schemeClr val="bg1">
                              <a:lumMod val="50000"/>
                            </a:schemeClr>
                          </a:solidFill>
                          <a:effectLst/>
                          <a:latin typeface="+mj-ea"/>
                          <a:ea typeface="+mj-ea"/>
                        </a:rPr>
                        <a:t>查询表达式概述</a:t>
                      </a:r>
                    </a:p>
                  </a:txBody>
                  <a:tcPr anchor="ctr"/>
                </a:tc>
                <a:extLst>
                  <a:ext uri="{0D108BD9-81ED-4DB2-BD59-A6C34878D82A}">
                    <a16:rowId xmlns:a16="http://schemas.microsoft.com/office/drawing/2014/main" val="10004"/>
                  </a:ext>
                </a:extLst>
              </a:tr>
              <a:tr h="438150">
                <a:tc>
                  <a:txBody>
                    <a:bodyPr/>
                    <a:lstStyle/>
                    <a:p>
                      <a:pPr algn="ctr">
                        <a:lnSpc>
                          <a:spcPct val="150000"/>
                        </a:lnSpc>
                      </a:pPr>
                      <a:r>
                        <a:rPr lang="en-US" altLang="zh-CN" sz="1800" dirty="0">
                          <a:solidFill>
                            <a:schemeClr val="bg1">
                              <a:lumMod val="50000"/>
                            </a:schemeClr>
                          </a:solidFill>
                          <a:effectLst/>
                          <a:latin typeface="+mj-ea"/>
                          <a:ea typeface="+mj-ea"/>
                        </a:rPr>
                        <a:t>4</a:t>
                      </a: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dirty="0">
                          <a:solidFill>
                            <a:schemeClr val="bg1">
                              <a:lumMod val="50000"/>
                            </a:schemeClr>
                          </a:solidFill>
                          <a:effectLst/>
                          <a:latin typeface="+mj-ea"/>
                          <a:ea typeface="+mj-ea"/>
                        </a:rPr>
                        <a:t>LINQ </a:t>
                      </a:r>
                      <a:r>
                        <a:rPr lang="zh-CN" altLang="en-US" sz="1800" dirty="0">
                          <a:solidFill>
                            <a:schemeClr val="bg1">
                              <a:lumMod val="50000"/>
                            </a:schemeClr>
                          </a:solidFill>
                          <a:effectLst/>
                          <a:latin typeface="+mj-ea"/>
                          <a:ea typeface="+mj-ea"/>
                        </a:rPr>
                        <a:t>标准操作符概述</a:t>
                      </a:r>
                    </a:p>
                  </a:txBody>
                  <a:tcPr anchor="ctr"/>
                </a:tc>
                <a:extLst>
                  <a:ext uri="{0D108BD9-81ED-4DB2-BD59-A6C34878D82A}">
                    <a16:rowId xmlns:a16="http://schemas.microsoft.com/office/drawing/2014/main" val="10007"/>
                  </a:ext>
                </a:extLst>
              </a:tr>
              <a:tr h="438150">
                <a:tc>
                  <a:txBody>
                    <a:bodyPr/>
                    <a:lstStyle/>
                    <a:p>
                      <a:pPr algn="ctr">
                        <a:lnSpc>
                          <a:spcPct val="150000"/>
                        </a:lnSpc>
                      </a:pPr>
                      <a:r>
                        <a:rPr lang="en-US" altLang="zh-CN" sz="1800" dirty="0">
                          <a:solidFill>
                            <a:schemeClr val="bg1">
                              <a:lumMod val="50000"/>
                            </a:schemeClr>
                          </a:solidFill>
                          <a:effectLst/>
                          <a:latin typeface="+mj-ea"/>
                          <a:ea typeface="+mj-ea"/>
                        </a:rPr>
                        <a:t>5</a:t>
                      </a: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dirty="0">
                          <a:solidFill>
                            <a:schemeClr val="bg1">
                              <a:lumMod val="50000"/>
                            </a:schemeClr>
                          </a:solidFill>
                          <a:effectLst/>
                          <a:latin typeface="+mj-ea"/>
                          <a:ea typeface="+mj-ea"/>
                        </a:rPr>
                        <a:t>LINQ </a:t>
                      </a:r>
                      <a:r>
                        <a:rPr lang="zh-CN" altLang="en-US" sz="1800" dirty="0">
                          <a:solidFill>
                            <a:schemeClr val="bg1">
                              <a:lumMod val="50000"/>
                            </a:schemeClr>
                          </a:solidFill>
                          <a:effectLst/>
                          <a:latin typeface="+mj-ea"/>
                          <a:ea typeface="+mj-ea"/>
                        </a:rPr>
                        <a:t>应用</a:t>
                      </a:r>
                    </a:p>
                  </a:txBody>
                  <a:tcPr anchor="ctr"/>
                </a:tc>
                <a:extLst>
                  <a:ext uri="{0D108BD9-81ED-4DB2-BD59-A6C34878D82A}">
                    <a16:rowId xmlns:a16="http://schemas.microsoft.com/office/drawing/2014/main" val="10008"/>
                  </a:ext>
                </a:extLst>
              </a:tr>
              <a:tr h="438150">
                <a:tc>
                  <a:txBody>
                    <a:bodyPr/>
                    <a:lstStyle/>
                    <a:p>
                      <a:pPr algn="ctr">
                        <a:lnSpc>
                          <a:spcPct val="150000"/>
                        </a:lnSpc>
                      </a:pPr>
                      <a:r>
                        <a:rPr lang="en-US" altLang="zh-CN" sz="1800" dirty="0">
                          <a:solidFill>
                            <a:schemeClr val="bg1">
                              <a:lumMod val="50000"/>
                            </a:schemeClr>
                          </a:solidFill>
                          <a:effectLst/>
                          <a:latin typeface="+mj-ea"/>
                          <a:ea typeface="+mj-ea"/>
                        </a:rPr>
                        <a:t>6</a:t>
                      </a: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dirty="0">
                          <a:solidFill>
                            <a:schemeClr val="bg1">
                              <a:lumMod val="50000"/>
                            </a:schemeClr>
                          </a:solidFill>
                          <a:effectLst/>
                          <a:latin typeface="+mj-ea"/>
                          <a:ea typeface="+mj-ea"/>
                        </a:rPr>
                        <a:t>LINQ </a:t>
                      </a:r>
                      <a:r>
                        <a:rPr lang="zh-CN" altLang="en-US" sz="1800" dirty="0">
                          <a:solidFill>
                            <a:schemeClr val="bg1">
                              <a:lumMod val="50000"/>
                            </a:schemeClr>
                          </a:solidFill>
                          <a:effectLst/>
                          <a:latin typeface="+mj-ea"/>
                          <a:ea typeface="+mj-ea"/>
                        </a:rPr>
                        <a:t>查询操作中的类型关系</a:t>
                      </a:r>
                    </a:p>
                  </a:txBody>
                  <a:tcPr anchor="ctr"/>
                </a:tc>
                <a:extLst>
                  <a:ext uri="{0D108BD9-81ED-4DB2-BD59-A6C34878D82A}">
                    <a16:rowId xmlns:a16="http://schemas.microsoft.com/office/drawing/2014/main" val="10009"/>
                  </a:ext>
                </a:extLst>
              </a:tr>
              <a:tr h="438150">
                <a:tc>
                  <a:txBody>
                    <a:bodyPr/>
                    <a:lstStyle/>
                    <a:p>
                      <a:pPr algn="ctr">
                        <a:lnSpc>
                          <a:spcPct val="150000"/>
                        </a:lnSpc>
                      </a:pP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800" dirty="0">
                        <a:solidFill>
                          <a:schemeClr val="bg1">
                            <a:lumMod val="50000"/>
                          </a:schemeClr>
                        </a:solidFill>
                        <a:effectLst/>
                        <a:latin typeface="+mj-ea"/>
                        <a:ea typeface="+mj-ea"/>
                      </a:endParaRPr>
                    </a:p>
                  </a:txBody>
                  <a:tcPr anchor="ctr"/>
                </a:tc>
                <a:extLst>
                  <a:ext uri="{0D108BD9-81ED-4DB2-BD59-A6C34878D82A}">
                    <a16:rowId xmlns:a16="http://schemas.microsoft.com/office/drawing/2014/main" val="10010"/>
                  </a:ext>
                </a:extLst>
              </a:tr>
              <a:tr h="438150">
                <a:tc>
                  <a:txBody>
                    <a:bodyPr/>
                    <a:lstStyle/>
                    <a:p>
                      <a:pPr algn="ctr">
                        <a:lnSpc>
                          <a:spcPct val="150000"/>
                        </a:lnSpc>
                      </a:pP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800" dirty="0">
                        <a:solidFill>
                          <a:schemeClr val="bg1">
                            <a:lumMod val="50000"/>
                          </a:schemeClr>
                        </a:solidFill>
                        <a:effectLst/>
                        <a:latin typeface="+mj-ea"/>
                        <a:ea typeface="+mj-ea"/>
                      </a:endParaRPr>
                    </a:p>
                  </a:txBody>
                  <a:tcPr anchor="ctr"/>
                </a:tc>
                <a:extLst>
                  <a:ext uri="{0D108BD9-81ED-4DB2-BD59-A6C34878D82A}">
                    <a16:rowId xmlns:a16="http://schemas.microsoft.com/office/drawing/2014/main" val="10011"/>
                  </a:ext>
                </a:extLst>
              </a:tr>
              <a:tr h="438150">
                <a:tc>
                  <a:txBody>
                    <a:bodyPr/>
                    <a:lstStyle/>
                    <a:p>
                      <a:pPr algn="ctr">
                        <a:lnSpc>
                          <a:spcPct val="150000"/>
                        </a:lnSpc>
                      </a:pPr>
                      <a:endParaRPr lang="zh-CN" altLang="en-US" sz="1800" dirty="0">
                        <a:solidFill>
                          <a:schemeClr val="bg1">
                            <a:lumMod val="50000"/>
                          </a:schemeClr>
                        </a:solidFill>
                        <a:effectLst/>
                        <a:latin typeface="+mj-ea"/>
                        <a:ea typeface="+mj-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zh-CN" altLang="en-US" sz="1800" dirty="0">
                        <a:solidFill>
                          <a:schemeClr val="bg1">
                            <a:lumMod val="50000"/>
                          </a:schemeClr>
                        </a:solidFill>
                        <a:effectLst/>
                        <a:latin typeface="+mj-ea"/>
                        <a:ea typeface="+mj-ea"/>
                      </a:endParaRPr>
                    </a:p>
                  </a:txBody>
                  <a:tcPr anchor="ctr"/>
                </a:tc>
                <a:extLst>
                  <a:ext uri="{0D108BD9-81ED-4DB2-BD59-A6C34878D82A}">
                    <a16:rowId xmlns:a16="http://schemas.microsoft.com/office/drawing/2014/main" val="10012"/>
                  </a:ext>
                </a:extLst>
              </a:tr>
            </a:tbl>
          </a:graphicData>
        </a:graphic>
      </p:graphicFrame>
      <p:pic>
        <p:nvPicPr>
          <p:cNvPr id="4" name="Picture 4" descr="lecture-final canad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 y="499098"/>
            <a:ext cx="1633543" cy="632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 </a:t>
            </a:r>
            <a:r>
              <a:rPr lang="zh-CN" altLang="en-US" dirty="0"/>
              <a:t>数据排序相关的运算符</a:t>
            </a:r>
          </a:p>
        </p:txBody>
      </p:sp>
      <p:pic>
        <p:nvPicPr>
          <p:cNvPr id="4" name="图片 3"/>
          <p:cNvPicPr>
            <a:picLocks noChangeAspect="1"/>
          </p:cNvPicPr>
          <p:nvPr/>
        </p:nvPicPr>
        <p:blipFill>
          <a:blip r:embed="rId2"/>
          <a:stretch>
            <a:fillRect/>
          </a:stretch>
        </p:blipFill>
        <p:spPr>
          <a:xfrm>
            <a:off x="784513" y="695157"/>
            <a:ext cx="10867159" cy="6084808"/>
          </a:xfrm>
          <a:prstGeom prst="rect">
            <a:avLst/>
          </a:prstGeom>
        </p:spPr>
      </p:pic>
    </p:spTree>
    <p:extLst>
      <p:ext uri="{BB962C8B-B14F-4D97-AF65-F5344CB8AC3E}">
        <p14:creationId xmlns:p14="http://schemas.microsoft.com/office/powerpoint/2010/main" val="1829124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数据分组相关运算符</a:t>
            </a:r>
          </a:p>
        </p:txBody>
      </p:sp>
      <p:pic>
        <p:nvPicPr>
          <p:cNvPr id="3" name="图片 2"/>
          <p:cNvPicPr>
            <a:picLocks noChangeAspect="1"/>
          </p:cNvPicPr>
          <p:nvPr/>
        </p:nvPicPr>
        <p:blipFill>
          <a:blip r:embed="rId2"/>
          <a:stretch>
            <a:fillRect/>
          </a:stretch>
        </p:blipFill>
        <p:spPr>
          <a:xfrm>
            <a:off x="813651" y="1200149"/>
            <a:ext cx="10974835" cy="3501260"/>
          </a:xfrm>
          <a:prstGeom prst="rect">
            <a:avLst/>
          </a:prstGeom>
        </p:spPr>
      </p:pic>
    </p:spTree>
    <p:extLst>
      <p:ext uri="{BB962C8B-B14F-4D97-AF65-F5344CB8AC3E}">
        <p14:creationId xmlns:p14="http://schemas.microsoft.com/office/powerpoint/2010/main" val="13495211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数据集合（</a:t>
            </a:r>
            <a:r>
              <a:rPr lang="en-US" altLang="zh-CN" dirty="0"/>
              <a:t>Set</a:t>
            </a:r>
            <a:r>
              <a:rPr lang="zh-CN" altLang="en-US" dirty="0"/>
              <a:t>）相关运算符</a:t>
            </a:r>
          </a:p>
        </p:txBody>
      </p:sp>
      <p:pic>
        <p:nvPicPr>
          <p:cNvPr id="4" name="图片 3"/>
          <p:cNvPicPr>
            <a:picLocks noChangeAspect="1"/>
          </p:cNvPicPr>
          <p:nvPr/>
        </p:nvPicPr>
        <p:blipFill>
          <a:blip r:embed="rId2"/>
          <a:stretch>
            <a:fillRect/>
          </a:stretch>
        </p:blipFill>
        <p:spPr>
          <a:xfrm>
            <a:off x="780778" y="850900"/>
            <a:ext cx="10993969" cy="4831832"/>
          </a:xfrm>
          <a:prstGeom prst="rect">
            <a:avLst/>
          </a:prstGeom>
        </p:spPr>
      </p:pic>
    </p:spTree>
    <p:extLst>
      <p:ext uri="{BB962C8B-B14F-4D97-AF65-F5344CB8AC3E}">
        <p14:creationId xmlns:p14="http://schemas.microsoft.com/office/powerpoint/2010/main" val="1683270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5.7 </a:t>
            </a:r>
            <a:r>
              <a:rPr lang="zh-CN" altLang="en-US" dirty="0"/>
              <a:t>数据转换相关的运算符</a:t>
            </a:r>
          </a:p>
        </p:txBody>
      </p:sp>
      <p:pic>
        <p:nvPicPr>
          <p:cNvPr id="3" name="图片 2"/>
          <p:cNvPicPr>
            <a:picLocks noChangeAspect="1"/>
          </p:cNvPicPr>
          <p:nvPr/>
        </p:nvPicPr>
        <p:blipFill>
          <a:blip r:embed="rId2"/>
          <a:stretch>
            <a:fillRect/>
          </a:stretch>
        </p:blipFill>
        <p:spPr>
          <a:xfrm>
            <a:off x="719137" y="931862"/>
            <a:ext cx="9267825" cy="4486275"/>
          </a:xfrm>
          <a:prstGeom prst="rect">
            <a:avLst/>
          </a:prstGeom>
        </p:spPr>
      </p:pic>
    </p:spTree>
    <p:extLst>
      <p:ext uri="{BB962C8B-B14F-4D97-AF65-F5344CB8AC3E}">
        <p14:creationId xmlns:p14="http://schemas.microsoft.com/office/powerpoint/2010/main" val="35493285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5.8. </a:t>
            </a:r>
            <a:r>
              <a:rPr lang="zh-CN" altLang="en-US" dirty="0"/>
              <a:t>数据元素操作相关的运算符</a:t>
            </a:r>
          </a:p>
        </p:txBody>
      </p:sp>
      <p:pic>
        <p:nvPicPr>
          <p:cNvPr id="3" name="图片 2"/>
          <p:cNvPicPr>
            <a:picLocks noChangeAspect="1"/>
          </p:cNvPicPr>
          <p:nvPr/>
        </p:nvPicPr>
        <p:blipFill>
          <a:blip r:embed="rId2"/>
          <a:stretch>
            <a:fillRect/>
          </a:stretch>
        </p:blipFill>
        <p:spPr>
          <a:xfrm>
            <a:off x="728173" y="736600"/>
            <a:ext cx="10905028" cy="3854868"/>
          </a:xfrm>
          <a:prstGeom prst="rect">
            <a:avLst/>
          </a:prstGeom>
        </p:spPr>
      </p:pic>
    </p:spTree>
    <p:extLst>
      <p:ext uri="{BB962C8B-B14F-4D97-AF65-F5344CB8AC3E}">
        <p14:creationId xmlns:p14="http://schemas.microsoft.com/office/powerpoint/2010/main" val="25065288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5.9. </a:t>
            </a:r>
            <a:r>
              <a:rPr lang="zh-CN" altLang="en-US" dirty="0"/>
              <a:t>数据生成相关的运算符</a:t>
            </a:r>
          </a:p>
        </p:txBody>
      </p:sp>
      <p:pic>
        <p:nvPicPr>
          <p:cNvPr id="3" name="图片 2"/>
          <p:cNvPicPr>
            <a:picLocks noChangeAspect="1"/>
          </p:cNvPicPr>
          <p:nvPr/>
        </p:nvPicPr>
        <p:blipFill>
          <a:blip r:embed="rId2"/>
          <a:stretch>
            <a:fillRect/>
          </a:stretch>
        </p:blipFill>
        <p:spPr>
          <a:xfrm>
            <a:off x="831850" y="908038"/>
            <a:ext cx="11055044" cy="3149611"/>
          </a:xfrm>
          <a:prstGeom prst="rect">
            <a:avLst/>
          </a:prstGeom>
        </p:spPr>
      </p:pic>
    </p:spTree>
    <p:extLst>
      <p:ext uri="{BB962C8B-B14F-4D97-AF65-F5344CB8AC3E}">
        <p14:creationId xmlns:p14="http://schemas.microsoft.com/office/powerpoint/2010/main" val="20824243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5.10. </a:t>
            </a:r>
            <a:r>
              <a:rPr lang="zh-CN" altLang="en-US" dirty="0"/>
              <a:t>数据量词相关的运算符</a:t>
            </a:r>
          </a:p>
        </p:txBody>
      </p:sp>
      <p:pic>
        <p:nvPicPr>
          <p:cNvPr id="3" name="图片 2"/>
          <p:cNvPicPr>
            <a:picLocks noChangeAspect="1"/>
          </p:cNvPicPr>
          <p:nvPr/>
        </p:nvPicPr>
        <p:blipFill>
          <a:blip r:embed="rId2"/>
          <a:stretch>
            <a:fillRect/>
          </a:stretch>
        </p:blipFill>
        <p:spPr>
          <a:xfrm>
            <a:off x="882650" y="881266"/>
            <a:ext cx="11049000" cy="3973244"/>
          </a:xfrm>
          <a:prstGeom prst="rect">
            <a:avLst/>
          </a:prstGeom>
        </p:spPr>
      </p:pic>
    </p:spTree>
    <p:extLst>
      <p:ext uri="{BB962C8B-B14F-4D97-AF65-F5344CB8AC3E}">
        <p14:creationId xmlns:p14="http://schemas.microsoft.com/office/powerpoint/2010/main" val="3349415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5.11  </a:t>
            </a:r>
            <a:r>
              <a:rPr lang="zh-CN" altLang="en-US" dirty="0"/>
              <a:t>数据集合元素聚合相关的运算符</a:t>
            </a:r>
          </a:p>
        </p:txBody>
      </p:sp>
      <p:pic>
        <p:nvPicPr>
          <p:cNvPr id="3" name="图片 2"/>
          <p:cNvPicPr>
            <a:picLocks noChangeAspect="1"/>
          </p:cNvPicPr>
          <p:nvPr/>
        </p:nvPicPr>
        <p:blipFill>
          <a:blip r:embed="rId2"/>
          <a:stretch>
            <a:fillRect/>
          </a:stretch>
        </p:blipFill>
        <p:spPr>
          <a:xfrm>
            <a:off x="717550" y="704986"/>
            <a:ext cx="11207866" cy="5943464"/>
          </a:xfrm>
          <a:prstGeom prst="rect">
            <a:avLst/>
          </a:prstGeom>
        </p:spPr>
      </p:pic>
    </p:spTree>
    <p:extLst>
      <p:ext uri="{BB962C8B-B14F-4D97-AF65-F5344CB8AC3E}">
        <p14:creationId xmlns:p14="http://schemas.microsoft.com/office/powerpoint/2010/main" val="14682678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5.12. </a:t>
            </a:r>
            <a:r>
              <a:rPr lang="zh-CN" altLang="en-US" dirty="0"/>
              <a:t>数据元素串联和相等性相关的运算符</a:t>
            </a:r>
          </a:p>
        </p:txBody>
      </p:sp>
      <p:pic>
        <p:nvPicPr>
          <p:cNvPr id="3" name="图片 2"/>
          <p:cNvPicPr>
            <a:picLocks noChangeAspect="1"/>
          </p:cNvPicPr>
          <p:nvPr/>
        </p:nvPicPr>
        <p:blipFill>
          <a:blip r:embed="rId2"/>
          <a:stretch>
            <a:fillRect/>
          </a:stretch>
        </p:blipFill>
        <p:spPr>
          <a:xfrm>
            <a:off x="666750" y="1095375"/>
            <a:ext cx="11120437" cy="4125182"/>
          </a:xfrm>
          <a:prstGeom prst="rect">
            <a:avLst/>
          </a:prstGeom>
        </p:spPr>
      </p:pic>
    </p:spTree>
    <p:extLst>
      <p:ext uri="{BB962C8B-B14F-4D97-AF65-F5344CB8AC3E}">
        <p14:creationId xmlns:p14="http://schemas.microsoft.com/office/powerpoint/2010/main" val="1429575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5.13 </a:t>
            </a:r>
            <a:r>
              <a:rPr lang="zh-CN" altLang="en-US" dirty="0"/>
              <a:t>自定义的扩展序列应用运算符 </a:t>
            </a:r>
            <a:r>
              <a:rPr lang="en-US" altLang="zh-CN" dirty="0"/>
              <a:t> </a:t>
            </a:r>
            <a:endParaRPr lang="zh-CN" altLang="en-US" dirty="0"/>
          </a:p>
        </p:txBody>
      </p:sp>
      <p:pic>
        <p:nvPicPr>
          <p:cNvPr id="3" name="图片 2"/>
          <p:cNvPicPr>
            <a:picLocks noChangeAspect="1"/>
          </p:cNvPicPr>
          <p:nvPr/>
        </p:nvPicPr>
        <p:blipFill>
          <a:blip r:embed="rId2"/>
          <a:stretch>
            <a:fillRect/>
          </a:stretch>
        </p:blipFill>
        <p:spPr>
          <a:xfrm>
            <a:off x="339725" y="688975"/>
            <a:ext cx="11753850" cy="1466850"/>
          </a:xfrm>
          <a:prstGeom prst="rect">
            <a:avLst/>
          </a:prstGeom>
        </p:spPr>
      </p:pic>
      <p:pic>
        <p:nvPicPr>
          <p:cNvPr id="4" name="图片 3"/>
          <p:cNvPicPr>
            <a:picLocks noChangeAspect="1"/>
          </p:cNvPicPr>
          <p:nvPr/>
        </p:nvPicPr>
        <p:blipFill>
          <a:blip r:embed="rId3"/>
          <a:stretch>
            <a:fillRect/>
          </a:stretch>
        </p:blipFill>
        <p:spPr>
          <a:xfrm>
            <a:off x="339725" y="2257426"/>
            <a:ext cx="8994775" cy="4476048"/>
          </a:xfrm>
          <a:prstGeom prst="rect">
            <a:avLst/>
          </a:prstGeom>
        </p:spPr>
      </p:pic>
    </p:spTree>
    <p:extLst>
      <p:ext uri="{BB962C8B-B14F-4D97-AF65-F5344CB8AC3E}">
        <p14:creationId xmlns:p14="http://schemas.microsoft.com/office/powerpoint/2010/main" val="297567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就绪准备工作说明：数据，数据，还是数据！</a:t>
            </a:r>
          </a:p>
        </p:txBody>
      </p:sp>
      <p:pic>
        <p:nvPicPr>
          <p:cNvPr id="3" name="图片 2"/>
          <p:cNvPicPr>
            <a:picLocks noChangeAspect="1"/>
          </p:cNvPicPr>
          <p:nvPr/>
        </p:nvPicPr>
        <p:blipFill>
          <a:blip r:embed="rId2"/>
          <a:stretch>
            <a:fillRect/>
          </a:stretch>
        </p:blipFill>
        <p:spPr>
          <a:xfrm>
            <a:off x="493569" y="592227"/>
            <a:ext cx="4097687" cy="3969153"/>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a:stretch>
            <a:fillRect/>
          </a:stretch>
        </p:blipFill>
        <p:spPr>
          <a:xfrm>
            <a:off x="4968733" y="3803421"/>
            <a:ext cx="4412899" cy="2894207"/>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a:stretch>
            <a:fillRect/>
          </a:stretch>
        </p:blipFill>
        <p:spPr>
          <a:xfrm>
            <a:off x="4964895" y="592227"/>
            <a:ext cx="4416737" cy="192482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8749145" y="2306342"/>
            <a:ext cx="3216105" cy="1335672"/>
          </a:xfrm>
          <a:prstGeom prst="rect">
            <a:avLst/>
          </a:prstGeom>
          <a:ln>
            <a:noFill/>
          </a:ln>
          <a:effectLst>
            <a:outerShdw blurRad="292100" dist="139700" dir="2700000" algn="tl" rotWithShape="0">
              <a:srgbClr val="333333">
                <a:alpha val="65000"/>
              </a:srgbClr>
            </a:outerShdw>
          </a:effectLst>
        </p:spPr>
      </p:pic>
      <p:cxnSp>
        <p:nvCxnSpPr>
          <p:cNvPr id="8" name="连接符: 肘形 7"/>
          <p:cNvCxnSpPr>
            <a:cxnSpLocks/>
            <a:stCxn id="3" idx="2"/>
            <a:endCxn id="4" idx="1"/>
          </p:cNvCxnSpPr>
          <p:nvPr/>
        </p:nvCxnSpPr>
        <p:spPr>
          <a:xfrm rot="16200000" flipH="1">
            <a:off x="3411001" y="3692792"/>
            <a:ext cx="689145" cy="242632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10" name="连接符: 肘形 9"/>
          <p:cNvCxnSpPr>
            <a:cxnSpLocks/>
            <a:stCxn id="5" idx="2"/>
            <a:endCxn id="4" idx="0"/>
          </p:cNvCxnSpPr>
          <p:nvPr/>
        </p:nvCxnSpPr>
        <p:spPr>
          <a:xfrm rot="16200000" flipH="1">
            <a:off x="6531039" y="3159276"/>
            <a:ext cx="1286369" cy="1919"/>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6" name="连接符: 肘形 15"/>
          <p:cNvCxnSpPr>
            <a:stCxn id="5" idx="3"/>
            <a:endCxn id="6" idx="0"/>
          </p:cNvCxnSpPr>
          <p:nvPr/>
        </p:nvCxnSpPr>
        <p:spPr>
          <a:xfrm>
            <a:off x="9381632" y="1554640"/>
            <a:ext cx="975566" cy="751702"/>
          </a:xfrm>
          <a:prstGeom prst="bentConnector2">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2349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5.14. </a:t>
            </a:r>
            <a:r>
              <a:rPr lang="zh-CN" altLang="en-US" dirty="0"/>
              <a:t>查询执行时机的一些话题</a:t>
            </a:r>
          </a:p>
        </p:txBody>
      </p:sp>
      <p:pic>
        <p:nvPicPr>
          <p:cNvPr id="3" name="图片 2"/>
          <p:cNvPicPr>
            <a:picLocks noChangeAspect="1"/>
          </p:cNvPicPr>
          <p:nvPr/>
        </p:nvPicPr>
        <p:blipFill>
          <a:blip r:embed="rId2"/>
          <a:stretch>
            <a:fillRect/>
          </a:stretch>
        </p:blipFill>
        <p:spPr>
          <a:xfrm>
            <a:off x="176212" y="1738312"/>
            <a:ext cx="11839575" cy="3381375"/>
          </a:xfrm>
          <a:prstGeom prst="rect">
            <a:avLst/>
          </a:prstGeom>
        </p:spPr>
      </p:pic>
    </p:spTree>
    <p:extLst>
      <p:ext uri="{BB962C8B-B14F-4D97-AF65-F5344CB8AC3E}">
        <p14:creationId xmlns:p14="http://schemas.microsoft.com/office/powerpoint/2010/main" val="296494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5.15. </a:t>
            </a:r>
            <a:r>
              <a:rPr lang="zh-CN" altLang="en-US" dirty="0"/>
              <a:t>数据元素编联查询运算符</a:t>
            </a:r>
          </a:p>
        </p:txBody>
      </p:sp>
      <p:pic>
        <p:nvPicPr>
          <p:cNvPr id="3" name="图片 2"/>
          <p:cNvPicPr>
            <a:picLocks noChangeAspect="1"/>
          </p:cNvPicPr>
          <p:nvPr/>
        </p:nvPicPr>
        <p:blipFill>
          <a:blip r:embed="rId2"/>
          <a:stretch>
            <a:fillRect/>
          </a:stretch>
        </p:blipFill>
        <p:spPr>
          <a:xfrm>
            <a:off x="584200" y="978272"/>
            <a:ext cx="11131550" cy="4294580"/>
          </a:xfrm>
          <a:prstGeom prst="rect">
            <a:avLst/>
          </a:prstGeom>
        </p:spPr>
      </p:pic>
    </p:spTree>
    <p:extLst>
      <p:ext uri="{BB962C8B-B14F-4D97-AF65-F5344CB8AC3E}">
        <p14:creationId xmlns:p14="http://schemas.microsoft.com/office/powerpoint/2010/main" val="11720307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129888" y="0"/>
            <a:ext cx="11532869" cy="519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3" name="表格 2"/>
          <p:cNvGraphicFramePr>
            <a:graphicFrameLocks noGrp="1"/>
          </p:cNvGraphicFramePr>
          <p:nvPr>
            <p:extLst>
              <p:ext uri="{D42A27DB-BD31-4B8C-83A1-F6EECF244321}">
                <p14:modId xmlns:p14="http://schemas.microsoft.com/office/powerpoint/2010/main" val="2288476486"/>
              </p:ext>
            </p:extLst>
          </p:nvPr>
        </p:nvGraphicFramePr>
        <p:xfrm>
          <a:off x="285751" y="937280"/>
          <a:ext cx="11710554" cy="3652846"/>
        </p:xfrm>
        <a:graphic>
          <a:graphicData uri="http://schemas.openxmlformats.org/drawingml/2006/table">
            <a:tbl>
              <a:tblPr firstRow="1" bandRow="1">
                <a:tableStyleId>{91EBBBCC-DAD2-459C-BE2E-F6DE35CF9A28}</a:tableStyleId>
              </a:tblPr>
              <a:tblGrid>
                <a:gridCol w="1259270">
                  <a:extLst>
                    <a:ext uri="{9D8B030D-6E8A-4147-A177-3AD203B41FA5}">
                      <a16:colId xmlns:a16="http://schemas.microsoft.com/office/drawing/2014/main" val="20000"/>
                    </a:ext>
                  </a:extLst>
                </a:gridCol>
                <a:gridCol w="6954743">
                  <a:extLst>
                    <a:ext uri="{9D8B030D-6E8A-4147-A177-3AD203B41FA5}">
                      <a16:colId xmlns:a16="http://schemas.microsoft.com/office/drawing/2014/main" val="20001"/>
                    </a:ext>
                  </a:extLst>
                </a:gridCol>
                <a:gridCol w="3496541">
                  <a:extLst>
                    <a:ext uri="{9D8B030D-6E8A-4147-A177-3AD203B41FA5}">
                      <a16:colId xmlns:a16="http://schemas.microsoft.com/office/drawing/2014/main" val="20003"/>
                    </a:ext>
                  </a:extLst>
                </a:gridCol>
              </a:tblGrid>
              <a:tr h="398725">
                <a:tc>
                  <a:txBody>
                    <a:bodyPr/>
                    <a:lstStyle/>
                    <a:p>
                      <a:pP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要求说明</a:t>
                      </a:r>
                    </a:p>
                  </a:txBody>
                  <a:tcPr/>
                </a:tc>
                <a:extLst>
                  <a:ext uri="{0D108BD9-81ED-4DB2-BD59-A6C34878D82A}">
                    <a16:rowId xmlns:a16="http://schemas.microsoft.com/office/drawing/2014/main" val="10000"/>
                  </a:ext>
                </a:extLst>
              </a:tr>
              <a:tr h="295422">
                <a:tc>
                  <a:txBody>
                    <a:bodyPr/>
                    <a:lstStyle/>
                    <a:p>
                      <a:pPr>
                        <a:lnSpc>
                          <a:spcPct val="150000"/>
                        </a:lnSpc>
                      </a:pPr>
                      <a:r>
                        <a:rPr lang="en-US" altLang="zh-CN" sz="1400" kern="1200" dirty="0">
                          <a:solidFill>
                            <a:schemeClr val="bg1">
                              <a:lumMod val="50000"/>
                            </a:schemeClr>
                          </a:solidFill>
                          <a:effectLst/>
                          <a:latin typeface="+mj-ea"/>
                          <a:ea typeface="+mj-ea"/>
                          <a:cs typeface="+mn-cs"/>
                        </a:rPr>
                        <a:t>NSCEx0503</a:t>
                      </a:r>
                      <a:endParaRPr lang="zh-CN" altLang="en-US" sz="1400" dirty="0">
                        <a:solidFill>
                          <a:schemeClr val="bg1">
                            <a:lumMod val="50000"/>
                          </a:schemeClr>
                        </a:solidFill>
                        <a:effectLst/>
                        <a:latin typeface="+mj-ea"/>
                        <a:ea typeface="+mj-ea"/>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chemeClr val="bg1">
                              <a:lumMod val="50000"/>
                            </a:schemeClr>
                          </a:solidFill>
                          <a:effectLst/>
                          <a:latin typeface="+mj-ea"/>
                          <a:ea typeface="+mj-ea"/>
                          <a:cs typeface="+mn-cs"/>
                        </a:rPr>
                        <a:t>根据所学知识，实现对部门、员工的文件存储和读取（使用</a:t>
                      </a:r>
                      <a:r>
                        <a:rPr lang="en-US" altLang="zh-CN" sz="1400" kern="1200" dirty="0">
                          <a:solidFill>
                            <a:schemeClr val="bg1">
                              <a:lumMod val="50000"/>
                            </a:schemeClr>
                          </a:solidFill>
                          <a:effectLst/>
                          <a:latin typeface="+mj-ea"/>
                          <a:ea typeface="+mj-ea"/>
                          <a:cs typeface="+mn-cs"/>
                        </a:rPr>
                        <a:t>XML</a:t>
                      </a:r>
                      <a:r>
                        <a:rPr lang="zh-CN" altLang="en-US" sz="1400" kern="1200" dirty="0">
                          <a:solidFill>
                            <a:schemeClr val="bg1">
                              <a:lumMod val="50000"/>
                            </a:schemeClr>
                          </a:solidFill>
                          <a:effectLst/>
                          <a:latin typeface="+mj-ea"/>
                          <a:ea typeface="+mj-ea"/>
                          <a:cs typeface="+mn-cs"/>
                        </a:rPr>
                        <a:t>文件），并编写集合分页扩展方法，在控制台输入页码，输出员工的具体信息，包括部门、职位信息等（尽可能的使用</a:t>
                      </a:r>
                      <a:r>
                        <a:rPr lang="en-US" altLang="zh-CN" sz="1400" kern="1200" dirty="0">
                          <a:solidFill>
                            <a:schemeClr val="bg1">
                              <a:lumMod val="50000"/>
                            </a:schemeClr>
                          </a:solidFill>
                          <a:effectLst/>
                          <a:latin typeface="+mj-ea"/>
                          <a:ea typeface="+mj-ea"/>
                          <a:cs typeface="+mn-cs"/>
                        </a:rPr>
                        <a:t>LINQ</a:t>
                      </a:r>
                      <a:r>
                        <a:rPr lang="zh-CN" altLang="en-US" sz="1400" kern="1200" dirty="0">
                          <a:solidFill>
                            <a:schemeClr val="bg1">
                              <a:lumMod val="50000"/>
                            </a:schemeClr>
                          </a:solidFill>
                          <a:effectLst/>
                          <a:latin typeface="+mj-ea"/>
                          <a:ea typeface="+mj-ea"/>
                          <a:cs typeface="+mn-cs"/>
                        </a:rPr>
                        <a:t>），处理的场景如下：</a:t>
                      </a: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kern="1200" dirty="0">
                          <a:solidFill>
                            <a:schemeClr val="bg1">
                              <a:lumMod val="50000"/>
                            </a:schemeClr>
                          </a:solidFill>
                          <a:effectLst/>
                          <a:latin typeface="+mj-ea"/>
                          <a:ea typeface="+mj-ea"/>
                          <a:cs typeface="+mn-cs"/>
                        </a:rPr>
                        <a:t>&gt;</a:t>
                      </a:r>
                      <a:r>
                        <a:rPr lang="zh-CN" altLang="en-US" sz="1400" kern="1200" dirty="0">
                          <a:solidFill>
                            <a:schemeClr val="bg1">
                              <a:lumMod val="50000"/>
                            </a:schemeClr>
                          </a:solidFill>
                          <a:effectLst/>
                          <a:latin typeface="+mj-ea"/>
                          <a:ea typeface="+mj-ea"/>
                          <a:cs typeface="+mn-cs"/>
                        </a:rPr>
                        <a:t>请输入人员分页页码：</a:t>
                      </a:r>
                      <a:r>
                        <a:rPr lang="en-US" altLang="zh-CN" sz="1400" kern="1200" dirty="0">
                          <a:solidFill>
                            <a:schemeClr val="bg1">
                              <a:lumMod val="50000"/>
                            </a:schemeClr>
                          </a:solidFill>
                          <a:effectLst/>
                          <a:latin typeface="+mj-ea"/>
                          <a:ea typeface="+mj-ea"/>
                          <a:cs typeface="+mn-cs"/>
                        </a:rPr>
                        <a:t>3</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chemeClr val="bg1">
                              <a:lumMod val="50000"/>
                            </a:schemeClr>
                          </a:solidFill>
                          <a:effectLst/>
                          <a:latin typeface="+mj-ea"/>
                          <a:ea typeface="+mj-ea"/>
                          <a:cs typeface="+mn-cs"/>
                        </a:rPr>
                        <a:t>姓名     性别     出生日期    归属部门</a:t>
                      </a: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chemeClr val="bg1">
                              <a:lumMod val="50000"/>
                            </a:schemeClr>
                          </a:solidFill>
                          <a:effectLst/>
                          <a:latin typeface="+mj-ea"/>
                          <a:ea typeface="+mj-ea"/>
                          <a:cs typeface="+mn-cs"/>
                        </a:rPr>
                        <a:t>这是第 </a:t>
                      </a:r>
                      <a:r>
                        <a:rPr lang="en-US" altLang="zh-CN" sz="1400" kern="1200" dirty="0">
                          <a:solidFill>
                            <a:schemeClr val="bg1">
                              <a:lumMod val="50000"/>
                            </a:schemeClr>
                          </a:solidFill>
                          <a:effectLst/>
                          <a:latin typeface="+mj-ea"/>
                          <a:ea typeface="+mj-ea"/>
                          <a:cs typeface="+mn-cs"/>
                        </a:rPr>
                        <a:t>3 </a:t>
                      </a:r>
                      <a:r>
                        <a:rPr lang="zh-CN" altLang="en-US" sz="1400" kern="1200" dirty="0">
                          <a:solidFill>
                            <a:schemeClr val="bg1">
                              <a:lumMod val="50000"/>
                            </a:schemeClr>
                          </a:solidFill>
                          <a:effectLst/>
                          <a:latin typeface="+mj-ea"/>
                          <a:ea typeface="+mj-ea"/>
                          <a:cs typeface="+mn-cs"/>
                        </a:rPr>
                        <a:t>页，共有 </a:t>
                      </a:r>
                      <a:r>
                        <a:rPr lang="en-US" altLang="zh-CN" sz="1400" kern="1200" dirty="0">
                          <a:solidFill>
                            <a:schemeClr val="bg1">
                              <a:lumMod val="50000"/>
                            </a:schemeClr>
                          </a:solidFill>
                          <a:effectLst/>
                          <a:latin typeface="+mj-ea"/>
                          <a:ea typeface="+mj-ea"/>
                          <a:cs typeface="+mn-cs"/>
                        </a:rPr>
                        <a:t>xx </a:t>
                      </a:r>
                      <a:r>
                        <a:rPr lang="zh-CN" altLang="en-US" sz="1400" kern="1200" dirty="0">
                          <a:solidFill>
                            <a:schemeClr val="bg1">
                              <a:lumMod val="50000"/>
                            </a:schemeClr>
                          </a:solidFill>
                          <a:effectLst/>
                          <a:latin typeface="+mj-ea"/>
                          <a:ea typeface="+mj-ea"/>
                          <a:cs typeface="+mn-cs"/>
                        </a:rPr>
                        <a:t>页，每页 </a:t>
                      </a:r>
                      <a:r>
                        <a:rPr lang="en-US" altLang="zh-CN" sz="1400" kern="1200" dirty="0">
                          <a:solidFill>
                            <a:schemeClr val="bg1">
                              <a:lumMod val="50000"/>
                            </a:schemeClr>
                          </a:solidFill>
                          <a:effectLst/>
                          <a:latin typeface="+mj-ea"/>
                          <a:ea typeface="+mj-ea"/>
                          <a:cs typeface="+mn-cs"/>
                        </a:rPr>
                        <a:t>8 </a:t>
                      </a:r>
                      <a:r>
                        <a:rPr lang="zh-CN" altLang="en-US" sz="1400" kern="1200" dirty="0">
                          <a:solidFill>
                            <a:schemeClr val="bg1">
                              <a:lumMod val="50000"/>
                            </a:schemeClr>
                          </a:solidFill>
                          <a:effectLst/>
                          <a:latin typeface="+mj-ea"/>
                          <a:ea typeface="+mj-ea"/>
                          <a:cs typeface="+mn-cs"/>
                        </a:rPr>
                        <a:t>条数据  共 </a:t>
                      </a:r>
                      <a:r>
                        <a:rPr lang="en-US" altLang="zh-CN" sz="1400" kern="1200" dirty="0">
                          <a:solidFill>
                            <a:schemeClr val="bg1">
                              <a:lumMod val="50000"/>
                            </a:schemeClr>
                          </a:solidFill>
                          <a:effectLst/>
                          <a:latin typeface="+mj-ea"/>
                          <a:ea typeface="+mj-ea"/>
                          <a:cs typeface="+mn-cs"/>
                        </a:rPr>
                        <a:t>xxx </a:t>
                      </a:r>
                      <a:r>
                        <a:rPr lang="zh-CN" altLang="en-US" sz="1400" kern="1200" dirty="0">
                          <a:solidFill>
                            <a:schemeClr val="bg1">
                              <a:lumMod val="50000"/>
                            </a:schemeClr>
                          </a:solidFill>
                          <a:effectLst/>
                          <a:latin typeface="+mj-ea"/>
                          <a:ea typeface="+mj-ea"/>
                          <a:cs typeface="+mn-cs"/>
                        </a:rPr>
                        <a:t>条数据</a:t>
                      </a:r>
                      <a:endParaRPr lang="en-US" altLang="zh-CN" sz="1400" kern="1200" dirty="0">
                        <a:solidFill>
                          <a:schemeClr val="bg1">
                            <a:lumMod val="50000"/>
                          </a:schemeClr>
                        </a:solidFill>
                        <a:effectLst/>
                        <a:latin typeface="+mj-ea"/>
                        <a:ea typeface="+mj-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kern="1200" dirty="0">
                        <a:solidFill>
                          <a:schemeClr val="bg1">
                            <a:lumMod val="50000"/>
                          </a:schemeClr>
                        </a:solidFill>
                        <a:effectLst/>
                        <a:latin typeface="+mj-ea"/>
                        <a:ea typeface="+mj-ea"/>
                        <a:cs typeface="+mn-cs"/>
                      </a:endParaRPr>
                    </a:p>
                  </a:txBody>
                  <a:tcPr/>
                </a:tc>
                <a:tc>
                  <a:txBody>
                    <a:bodyPr/>
                    <a:lstStyle/>
                    <a:p>
                      <a:pPr>
                        <a:lnSpc>
                          <a:spcPct val="150000"/>
                        </a:lnSpc>
                      </a:pPr>
                      <a:r>
                        <a:rPr lang="zh-CN" altLang="en-US" sz="1400" dirty="0">
                          <a:solidFill>
                            <a:schemeClr val="bg1">
                              <a:lumMod val="50000"/>
                            </a:schemeClr>
                          </a:solidFill>
                          <a:effectLst/>
                          <a:latin typeface="+mj-ea"/>
                          <a:ea typeface="+mj-ea"/>
                        </a:rPr>
                        <a:t>签入个人工作区</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84330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LINQ </a:t>
            </a:r>
            <a:r>
              <a:rPr lang="zh-CN" altLang="en-US" dirty="0"/>
              <a:t>应用总结</a:t>
            </a:r>
          </a:p>
        </p:txBody>
      </p:sp>
      <p:sp>
        <p:nvSpPr>
          <p:cNvPr id="3" name="矩形 2"/>
          <p:cNvSpPr/>
          <p:nvPr/>
        </p:nvSpPr>
        <p:spPr>
          <a:xfrm>
            <a:off x="462395" y="710868"/>
            <a:ext cx="11268941" cy="1338828"/>
          </a:xfrm>
          <a:prstGeom prst="rect">
            <a:avLst/>
          </a:prstGeom>
        </p:spPr>
        <p:txBody>
          <a:bodyPr wrap="square">
            <a:spAutoFit/>
          </a:bodyPr>
          <a:lstStyle/>
          <a:p>
            <a:pPr>
              <a:lnSpc>
                <a:spcPct val="150000"/>
              </a:lnSpc>
              <a:buNone/>
            </a:pPr>
            <a:r>
              <a:rPr lang="en-US" altLang="zh-CN" dirty="0">
                <a:latin typeface="+mj-ea"/>
                <a:ea typeface="+mj-ea"/>
              </a:rPr>
              <a:t>LINQ </a:t>
            </a:r>
            <a:r>
              <a:rPr lang="zh-CN" altLang="en-US" dirty="0">
                <a:latin typeface="+mj-ea"/>
                <a:ea typeface="+mj-ea"/>
              </a:rPr>
              <a:t>查询操作在数据源、查询本身及查询执行中是</a:t>
            </a:r>
            <a:r>
              <a:rPr lang="zh-CN" altLang="en-US" b="1" dirty="0">
                <a:latin typeface="+mj-ea"/>
                <a:ea typeface="+mj-ea"/>
              </a:rPr>
              <a:t>强类型</a:t>
            </a:r>
            <a:r>
              <a:rPr lang="zh-CN" altLang="en-US" dirty="0">
                <a:latin typeface="+mj-ea"/>
                <a:ea typeface="+mj-ea"/>
              </a:rPr>
              <a:t>化的。 查询中变量的类型必须与数据源中元素的类型和 </a:t>
            </a:r>
            <a:r>
              <a:rPr lang="en-US" altLang="zh-CN" dirty="0" err="1">
                <a:latin typeface="+mj-ea"/>
                <a:ea typeface="+mj-ea"/>
              </a:rPr>
              <a:t>foreach</a:t>
            </a:r>
            <a:r>
              <a:rPr lang="en-US" altLang="zh-CN" dirty="0">
                <a:latin typeface="+mj-ea"/>
                <a:ea typeface="+mj-ea"/>
              </a:rPr>
              <a:t> </a:t>
            </a:r>
            <a:r>
              <a:rPr lang="zh-CN" altLang="en-US" dirty="0">
                <a:latin typeface="+mj-ea"/>
                <a:ea typeface="+mj-ea"/>
              </a:rPr>
              <a:t>语句中迭代变量的类型兼容。 此强类型保证在编译时捕获类型错误，以便可以在用户遇到这些错误之前更正它们。 </a:t>
            </a:r>
          </a:p>
        </p:txBody>
      </p:sp>
    </p:spTree>
    <p:extLst>
      <p:ext uri="{BB962C8B-B14F-4D97-AF65-F5344CB8AC3E}">
        <p14:creationId xmlns:p14="http://schemas.microsoft.com/office/powerpoint/2010/main" val="28316225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不转换源数据的查询</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87" y="584489"/>
            <a:ext cx="6801639" cy="3816381"/>
          </a:xfrm>
          <a:prstGeom prst="rect">
            <a:avLst/>
          </a:prstGeom>
        </p:spPr>
      </p:pic>
      <p:sp>
        <p:nvSpPr>
          <p:cNvPr id="6" name="矩形 5"/>
          <p:cNvSpPr/>
          <p:nvPr/>
        </p:nvSpPr>
        <p:spPr>
          <a:xfrm>
            <a:off x="535131" y="4733901"/>
            <a:ext cx="11279332" cy="1865126"/>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dirty="0">
                <a:latin typeface="+mj-ea"/>
                <a:ea typeface="+mj-ea"/>
              </a:rPr>
              <a:t>数据源的类型参数决定范围变量的类型。 </a:t>
            </a:r>
          </a:p>
          <a:p>
            <a:pPr marL="285750" indent="-285750">
              <a:lnSpc>
                <a:spcPct val="150000"/>
              </a:lnSpc>
              <a:buFont typeface="Wingdings" panose="05000000000000000000" pitchFamily="2" charset="2"/>
              <a:buChar char="n"/>
            </a:pPr>
            <a:r>
              <a:rPr lang="zh-CN" altLang="en-US" dirty="0">
                <a:latin typeface="+mj-ea"/>
                <a:ea typeface="+mj-ea"/>
              </a:rPr>
              <a:t>所选对象的类型决定查询变量的类型。 此处的 </a:t>
            </a:r>
            <a:r>
              <a:rPr lang="en-US" altLang="zh-CN" dirty="0">
                <a:latin typeface="+mj-ea"/>
                <a:ea typeface="+mj-ea"/>
              </a:rPr>
              <a:t>name </a:t>
            </a:r>
            <a:r>
              <a:rPr lang="zh-CN" altLang="en-US" dirty="0">
                <a:latin typeface="+mj-ea"/>
                <a:ea typeface="+mj-ea"/>
              </a:rPr>
              <a:t>是一个字符串。 因此，查询变量是一个</a:t>
            </a:r>
            <a:r>
              <a:rPr lang="en-US" altLang="zh-CN" dirty="0" err="1">
                <a:latin typeface="+mj-ea"/>
                <a:ea typeface="+mj-ea"/>
              </a:rPr>
              <a:t>IEnumerable</a:t>
            </a:r>
            <a:r>
              <a:rPr lang="en-US" altLang="zh-CN" dirty="0">
                <a:latin typeface="+mj-ea"/>
                <a:ea typeface="+mj-ea"/>
              </a:rPr>
              <a:t>&lt;string&gt;</a:t>
            </a:r>
            <a:r>
              <a:rPr lang="zh-CN" altLang="en-US" dirty="0">
                <a:latin typeface="+mj-ea"/>
                <a:ea typeface="+mj-ea"/>
              </a:rPr>
              <a:t>。 </a:t>
            </a:r>
          </a:p>
          <a:p>
            <a:pPr marL="285750" indent="-285750">
              <a:lnSpc>
                <a:spcPct val="150000"/>
              </a:lnSpc>
              <a:buFont typeface="Wingdings" panose="05000000000000000000" pitchFamily="2" charset="2"/>
              <a:buChar char="n"/>
            </a:pPr>
            <a:r>
              <a:rPr lang="zh-CN" altLang="en-US" dirty="0">
                <a:latin typeface="+mj-ea"/>
                <a:ea typeface="+mj-ea"/>
              </a:rPr>
              <a:t>在 </a:t>
            </a:r>
            <a:r>
              <a:rPr lang="en-US" altLang="zh-CN" dirty="0" err="1">
                <a:latin typeface="+mj-ea"/>
                <a:ea typeface="+mj-ea"/>
              </a:rPr>
              <a:t>foreach</a:t>
            </a:r>
            <a:r>
              <a:rPr lang="en-US" altLang="zh-CN" dirty="0">
                <a:latin typeface="+mj-ea"/>
                <a:ea typeface="+mj-ea"/>
              </a:rPr>
              <a:t> </a:t>
            </a:r>
            <a:r>
              <a:rPr lang="zh-CN" altLang="en-US" dirty="0">
                <a:latin typeface="+mj-ea"/>
                <a:ea typeface="+mj-ea"/>
              </a:rPr>
              <a:t>语句中循环访问查询变量。 因为查询变量是一个字符串序列，所以迭代变量也是一个字符串。 </a:t>
            </a:r>
          </a:p>
        </p:txBody>
      </p:sp>
    </p:spTree>
    <p:extLst>
      <p:ext uri="{BB962C8B-B14F-4D97-AF65-F5344CB8AC3E}">
        <p14:creationId xmlns:p14="http://schemas.microsoft.com/office/powerpoint/2010/main" val="108158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转换源数据的查询</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33" y="850755"/>
            <a:ext cx="5493172" cy="308220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202" y="850755"/>
            <a:ext cx="5493173" cy="3082204"/>
          </a:xfrm>
          <a:prstGeom prst="rect">
            <a:avLst/>
          </a:prstGeom>
        </p:spPr>
      </p:pic>
      <p:sp>
        <p:nvSpPr>
          <p:cNvPr id="7"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矩形 8"/>
          <p:cNvSpPr/>
          <p:nvPr/>
        </p:nvSpPr>
        <p:spPr>
          <a:xfrm>
            <a:off x="472786" y="3992728"/>
            <a:ext cx="5668519" cy="240681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latin typeface="+mj-ea"/>
                <a:ea typeface="+mj-ea"/>
              </a:rPr>
              <a:t>数据源的类型参数决定范围变量的类型。 </a:t>
            </a:r>
          </a:p>
          <a:p>
            <a:pPr marL="285750" indent="-285750">
              <a:lnSpc>
                <a:spcPct val="150000"/>
              </a:lnSpc>
              <a:buFont typeface="Wingdings" panose="05000000000000000000" pitchFamily="2" charset="2"/>
              <a:buChar char="n"/>
            </a:pPr>
            <a:r>
              <a:rPr lang="en-US" altLang="zh-CN" sz="1600" dirty="0">
                <a:latin typeface="+mj-ea"/>
                <a:ea typeface="+mj-ea"/>
              </a:rPr>
              <a:t>select </a:t>
            </a:r>
            <a:r>
              <a:rPr lang="zh-CN" altLang="en-US" sz="1600" dirty="0">
                <a:latin typeface="+mj-ea"/>
                <a:ea typeface="+mj-ea"/>
              </a:rPr>
              <a:t>语句返回 </a:t>
            </a:r>
            <a:r>
              <a:rPr lang="en-US" altLang="zh-CN" sz="1600" dirty="0">
                <a:latin typeface="+mj-ea"/>
                <a:ea typeface="+mj-ea"/>
              </a:rPr>
              <a:t>Name </a:t>
            </a:r>
            <a:r>
              <a:rPr lang="zh-CN" altLang="en-US" sz="1600" dirty="0">
                <a:latin typeface="+mj-ea"/>
                <a:ea typeface="+mj-ea"/>
              </a:rPr>
              <a:t>属性，而非完整的 </a:t>
            </a:r>
            <a:r>
              <a:rPr lang="en-US" altLang="zh-CN" sz="1600" dirty="0">
                <a:latin typeface="+mj-ea"/>
                <a:ea typeface="+mj-ea"/>
              </a:rPr>
              <a:t>Customer </a:t>
            </a:r>
            <a:r>
              <a:rPr lang="zh-CN" altLang="en-US" sz="1600" dirty="0">
                <a:latin typeface="+mj-ea"/>
                <a:ea typeface="+mj-ea"/>
              </a:rPr>
              <a:t>对象。 因为 </a:t>
            </a:r>
            <a:r>
              <a:rPr lang="en-US" altLang="zh-CN" sz="1600" dirty="0">
                <a:latin typeface="+mj-ea"/>
                <a:ea typeface="+mj-ea"/>
              </a:rPr>
              <a:t>Name </a:t>
            </a:r>
            <a:r>
              <a:rPr lang="zh-CN" altLang="en-US" sz="1600" dirty="0">
                <a:latin typeface="+mj-ea"/>
                <a:ea typeface="+mj-ea"/>
              </a:rPr>
              <a:t>是一个字符串，所以 </a:t>
            </a:r>
            <a:r>
              <a:rPr lang="en-US" altLang="zh-CN" sz="1600" dirty="0" err="1">
                <a:latin typeface="+mj-ea"/>
                <a:ea typeface="+mj-ea"/>
              </a:rPr>
              <a:t>custNameQuery</a:t>
            </a:r>
            <a:r>
              <a:rPr lang="en-US" altLang="zh-CN" sz="1600" dirty="0">
                <a:latin typeface="+mj-ea"/>
                <a:ea typeface="+mj-ea"/>
              </a:rPr>
              <a:t> </a:t>
            </a:r>
            <a:r>
              <a:rPr lang="zh-CN" altLang="en-US" sz="1600" dirty="0">
                <a:latin typeface="+mj-ea"/>
                <a:ea typeface="+mj-ea"/>
              </a:rPr>
              <a:t>的类型参数是 </a:t>
            </a:r>
            <a:r>
              <a:rPr lang="en-US" altLang="zh-CN" sz="1600" dirty="0">
                <a:latin typeface="+mj-ea"/>
                <a:ea typeface="+mj-ea"/>
              </a:rPr>
              <a:t>string</a:t>
            </a:r>
            <a:r>
              <a:rPr lang="zh-CN" altLang="en-US" sz="1600" dirty="0">
                <a:latin typeface="+mj-ea"/>
                <a:ea typeface="+mj-ea"/>
              </a:rPr>
              <a:t>，而非 </a:t>
            </a:r>
            <a:r>
              <a:rPr lang="en-US" altLang="zh-CN" sz="1600" dirty="0">
                <a:latin typeface="+mj-ea"/>
                <a:ea typeface="+mj-ea"/>
              </a:rPr>
              <a:t>Customer</a:t>
            </a:r>
            <a:r>
              <a:rPr lang="zh-CN" altLang="en-US" sz="1600" dirty="0">
                <a:latin typeface="+mj-ea"/>
                <a:ea typeface="+mj-ea"/>
              </a:rPr>
              <a:t>。 </a:t>
            </a:r>
          </a:p>
          <a:p>
            <a:pPr marL="285750" indent="-285750">
              <a:lnSpc>
                <a:spcPct val="150000"/>
              </a:lnSpc>
              <a:buFont typeface="Wingdings" panose="05000000000000000000" pitchFamily="2" charset="2"/>
              <a:buChar char="n"/>
            </a:pPr>
            <a:r>
              <a:rPr lang="zh-CN" altLang="en-US" sz="1600" dirty="0">
                <a:latin typeface="+mj-ea"/>
                <a:ea typeface="+mj-ea"/>
              </a:rPr>
              <a:t>因为 </a:t>
            </a:r>
            <a:r>
              <a:rPr lang="en-US" altLang="zh-CN" sz="1600" dirty="0" err="1">
                <a:latin typeface="+mj-ea"/>
                <a:ea typeface="+mj-ea"/>
              </a:rPr>
              <a:t>custNameQuery</a:t>
            </a:r>
            <a:r>
              <a:rPr lang="en-US" altLang="zh-CN" sz="1600" dirty="0">
                <a:latin typeface="+mj-ea"/>
                <a:ea typeface="+mj-ea"/>
              </a:rPr>
              <a:t> </a:t>
            </a:r>
            <a:r>
              <a:rPr lang="zh-CN" altLang="en-US" sz="1600" dirty="0">
                <a:latin typeface="+mj-ea"/>
                <a:ea typeface="+mj-ea"/>
              </a:rPr>
              <a:t>是一个字符串序列，所以 </a:t>
            </a:r>
            <a:r>
              <a:rPr lang="en-US" altLang="zh-CN" sz="1600" dirty="0" err="1">
                <a:latin typeface="+mj-ea"/>
                <a:ea typeface="+mj-ea"/>
              </a:rPr>
              <a:t>foreach</a:t>
            </a:r>
            <a:r>
              <a:rPr lang="en-US" altLang="zh-CN" sz="1600" dirty="0">
                <a:latin typeface="+mj-ea"/>
                <a:ea typeface="+mj-ea"/>
              </a:rPr>
              <a:t> </a:t>
            </a:r>
            <a:r>
              <a:rPr lang="zh-CN" altLang="en-US" sz="1600" dirty="0">
                <a:latin typeface="+mj-ea"/>
                <a:ea typeface="+mj-ea"/>
              </a:rPr>
              <a:t>循环的迭代变量也必须是 </a:t>
            </a:r>
            <a:r>
              <a:rPr lang="en-US" altLang="zh-CN" sz="1600" dirty="0">
                <a:latin typeface="+mj-ea"/>
                <a:ea typeface="+mj-ea"/>
              </a:rPr>
              <a:t>string</a:t>
            </a:r>
            <a:r>
              <a:rPr lang="zh-CN" altLang="en-US" sz="1600" dirty="0">
                <a:latin typeface="+mj-ea"/>
                <a:ea typeface="+mj-ea"/>
              </a:rPr>
              <a:t>。 </a:t>
            </a:r>
          </a:p>
        </p:txBody>
      </p:sp>
      <p:sp>
        <p:nvSpPr>
          <p:cNvPr id="10" name="矩形 9"/>
          <p:cNvSpPr/>
          <p:nvPr/>
        </p:nvSpPr>
        <p:spPr>
          <a:xfrm>
            <a:off x="6096000" y="3992728"/>
            <a:ext cx="5668519" cy="199400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a:latin typeface="+mj-ea"/>
                <a:ea typeface="+mj-ea"/>
              </a:rPr>
              <a:t>数据源的类型参数始终为查询中范围变量的类型。 </a:t>
            </a:r>
          </a:p>
          <a:p>
            <a:pPr marL="285750" indent="-285750">
              <a:lnSpc>
                <a:spcPct val="150000"/>
              </a:lnSpc>
              <a:buFont typeface="Wingdings" panose="05000000000000000000" pitchFamily="2" charset="2"/>
              <a:buChar char="n"/>
            </a:pPr>
            <a:r>
              <a:rPr lang="zh-CN" altLang="en-US" sz="1600" dirty="0">
                <a:latin typeface="+mj-ea"/>
                <a:ea typeface="+mj-ea"/>
              </a:rPr>
              <a:t>因为 </a:t>
            </a:r>
            <a:r>
              <a:rPr lang="en-US" altLang="zh-CN" sz="1600" dirty="0">
                <a:latin typeface="+mj-ea"/>
                <a:ea typeface="+mj-ea"/>
              </a:rPr>
              <a:t>select </a:t>
            </a:r>
            <a:r>
              <a:rPr lang="zh-CN" altLang="en-US" sz="1600" dirty="0">
                <a:latin typeface="+mj-ea"/>
                <a:ea typeface="+mj-ea"/>
              </a:rPr>
              <a:t>语句生成匿名类型，所以必须使用 </a:t>
            </a:r>
            <a:r>
              <a:rPr lang="en-US" altLang="zh-CN" sz="1600" dirty="0" err="1">
                <a:latin typeface="+mj-ea"/>
                <a:ea typeface="+mj-ea"/>
              </a:rPr>
              <a:t>var</a:t>
            </a:r>
            <a:r>
              <a:rPr lang="en-US" altLang="zh-CN" sz="1600" dirty="0">
                <a:latin typeface="+mj-ea"/>
                <a:ea typeface="+mj-ea"/>
              </a:rPr>
              <a:t> </a:t>
            </a:r>
            <a:r>
              <a:rPr lang="zh-CN" altLang="en-US" sz="1600" dirty="0">
                <a:latin typeface="+mj-ea"/>
                <a:ea typeface="+mj-ea"/>
              </a:rPr>
              <a:t>隐式类型化查询变量。 </a:t>
            </a:r>
          </a:p>
          <a:p>
            <a:pPr marL="285750" indent="-285750">
              <a:lnSpc>
                <a:spcPct val="150000"/>
              </a:lnSpc>
              <a:buFont typeface="Wingdings" panose="05000000000000000000" pitchFamily="2" charset="2"/>
              <a:buChar char="n"/>
            </a:pPr>
            <a:r>
              <a:rPr lang="zh-CN" altLang="en-US" sz="1600" dirty="0">
                <a:latin typeface="+mj-ea"/>
                <a:ea typeface="+mj-ea"/>
              </a:rPr>
              <a:t>因为查询变量的类型是隐式的，所以 </a:t>
            </a:r>
            <a:r>
              <a:rPr lang="en-US" altLang="zh-CN" sz="1600" dirty="0" err="1">
                <a:latin typeface="+mj-ea"/>
                <a:ea typeface="+mj-ea"/>
              </a:rPr>
              <a:t>foreach</a:t>
            </a:r>
            <a:r>
              <a:rPr lang="en-US" altLang="zh-CN" sz="1600" dirty="0">
                <a:latin typeface="+mj-ea"/>
                <a:ea typeface="+mj-ea"/>
              </a:rPr>
              <a:t> </a:t>
            </a:r>
            <a:r>
              <a:rPr lang="zh-CN" altLang="en-US" sz="1600" dirty="0">
                <a:latin typeface="+mj-ea"/>
                <a:ea typeface="+mj-ea"/>
              </a:rPr>
              <a:t>循环中的迭代变量也必须是隐式的</a:t>
            </a:r>
          </a:p>
        </p:txBody>
      </p:sp>
    </p:spTree>
    <p:extLst>
      <p:ext uri="{BB962C8B-B14F-4D97-AF65-F5344CB8AC3E}">
        <p14:creationId xmlns:p14="http://schemas.microsoft.com/office/powerpoint/2010/main" val="4445719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让编译器推断类型信息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273" y="694892"/>
            <a:ext cx="4776354" cy="3400885"/>
          </a:xfrm>
          <a:prstGeom prst="rect">
            <a:avLst/>
          </a:prstGeom>
        </p:spPr>
      </p:pic>
      <p:sp>
        <p:nvSpPr>
          <p:cNvPr id="5" name="矩形 4"/>
          <p:cNvSpPr/>
          <p:nvPr/>
        </p:nvSpPr>
        <p:spPr>
          <a:xfrm>
            <a:off x="566306" y="4699200"/>
            <a:ext cx="10598726" cy="1289905"/>
          </a:xfrm>
          <a:prstGeom prst="rect">
            <a:avLst/>
          </a:prstGeom>
        </p:spPr>
        <p:txBody>
          <a:bodyPr wrap="square">
            <a:spAutoFit/>
          </a:bodyPr>
          <a:lstStyle/>
          <a:p>
            <a:pPr>
              <a:lnSpc>
                <a:spcPct val="150000"/>
              </a:lnSpc>
              <a:buNone/>
            </a:pPr>
            <a:r>
              <a:rPr lang="zh-CN" altLang="en-US" dirty="0">
                <a:latin typeface="+mj-ea"/>
                <a:ea typeface="+mj-ea"/>
              </a:rPr>
              <a:t>虽然需要了解查询操作中的类型关系，但是也可以选择让编译器执行全部工作。 关键字 </a:t>
            </a:r>
            <a:r>
              <a:rPr lang="en-US" altLang="zh-CN" dirty="0" err="1">
                <a:latin typeface="+mj-ea"/>
                <a:ea typeface="+mj-ea"/>
              </a:rPr>
              <a:t>var</a:t>
            </a:r>
            <a:r>
              <a:rPr lang="en-US" altLang="zh-CN" dirty="0">
                <a:latin typeface="+mj-ea"/>
                <a:ea typeface="+mj-ea"/>
              </a:rPr>
              <a:t> </a:t>
            </a:r>
            <a:r>
              <a:rPr lang="zh-CN" altLang="en-US" dirty="0">
                <a:latin typeface="+mj-ea"/>
                <a:ea typeface="+mj-ea"/>
              </a:rPr>
              <a:t>可用于查询操作中的任何本地变量。 上图与前面讨论的第二个示例相似。 但是，编译器为查询操作中的各个变量提供强类型。 </a:t>
            </a:r>
          </a:p>
        </p:txBody>
      </p:sp>
    </p:spTree>
    <p:extLst>
      <p:ext uri="{BB962C8B-B14F-4D97-AF65-F5344CB8AC3E}">
        <p14:creationId xmlns:p14="http://schemas.microsoft.com/office/powerpoint/2010/main" val="29907893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就绪准备工作说明：数据，数据，还是数据！（续）</a:t>
            </a:r>
          </a:p>
        </p:txBody>
      </p:sp>
      <p:pic>
        <p:nvPicPr>
          <p:cNvPr id="3" name="图片 2"/>
          <p:cNvPicPr>
            <a:picLocks noChangeAspect="1"/>
          </p:cNvPicPr>
          <p:nvPr/>
        </p:nvPicPr>
        <p:blipFill>
          <a:blip r:embed="rId2"/>
          <a:stretch>
            <a:fillRect/>
          </a:stretch>
        </p:blipFill>
        <p:spPr>
          <a:xfrm>
            <a:off x="90737" y="670214"/>
            <a:ext cx="5157306" cy="5439640"/>
          </a:xfrm>
          <a:prstGeom prst="rect">
            <a:avLst/>
          </a:prstGeom>
        </p:spPr>
      </p:pic>
      <p:pic>
        <p:nvPicPr>
          <p:cNvPr id="5" name="图片 4"/>
          <p:cNvPicPr>
            <a:picLocks noChangeAspect="1"/>
          </p:cNvPicPr>
          <p:nvPr/>
        </p:nvPicPr>
        <p:blipFill>
          <a:blip r:embed="rId3"/>
          <a:stretch>
            <a:fillRect/>
          </a:stretch>
        </p:blipFill>
        <p:spPr>
          <a:xfrm>
            <a:off x="5284420" y="670213"/>
            <a:ext cx="6852039" cy="5439641"/>
          </a:xfrm>
          <a:prstGeom prst="rect">
            <a:avLst/>
          </a:prstGeom>
        </p:spPr>
      </p:pic>
      <p:sp>
        <p:nvSpPr>
          <p:cNvPr id="4" name="矩形 3"/>
          <p:cNvSpPr/>
          <p:nvPr/>
        </p:nvSpPr>
        <p:spPr>
          <a:xfrm>
            <a:off x="129887" y="6270504"/>
            <a:ext cx="11274135" cy="369332"/>
          </a:xfrm>
          <a:prstGeom prst="rect">
            <a:avLst/>
          </a:prstGeom>
        </p:spPr>
        <p:txBody>
          <a:bodyPr wrap="square">
            <a:spAutoFit/>
          </a:bodyPr>
          <a:lstStyle/>
          <a:p>
            <a:pPr>
              <a:buNone/>
            </a:pPr>
            <a:r>
              <a:rPr lang="zh-CN" altLang="en-US" dirty="0">
                <a:latin typeface="+mj-ea"/>
                <a:ea typeface="+mj-ea"/>
              </a:rPr>
              <a:t>关于 </a:t>
            </a:r>
            <a:r>
              <a:rPr lang="en-US" altLang="zh-CN" dirty="0" err="1">
                <a:latin typeface="+mj-ea"/>
                <a:ea typeface="+mj-ea"/>
              </a:rPr>
              <a:t>DataSet</a:t>
            </a:r>
            <a:r>
              <a:rPr lang="zh-CN" altLang="en-US" dirty="0">
                <a:latin typeface="+mj-ea"/>
                <a:ea typeface="+mj-ea"/>
              </a:rPr>
              <a:t>，请参考：</a:t>
            </a:r>
            <a:r>
              <a:rPr lang="en-US" altLang="zh-CN" dirty="0">
                <a:latin typeface="+mj-ea"/>
                <a:ea typeface="+mj-ea"/>
              </a:rPr>
              <a:t>https://msdn.microsoft.com/zh-cn/library/system.data.dataset(v=vs.110).aspx</a:t>
            </a:r>
            <a:endParaRPr lang="zh-CN" altLang="en-US" dirty="0">
              <a:latin typeface="+mj-ea"/>
              <a:ea typeface="+mj-ea"/>
            </a:endParaRPr>
          </a:p>
        </p:txBody>
      </p:sp>
    </p:spTree>
    <p:extLst>
      <p:ext uri="{BB962C8B-B14F-4D97-AF65-F5344CB8AC3E}">
        <p14:creationId xmlns:p14="http://schemas.microsoft.com/office/powerpoint/2010/main" val="12043288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en-US" altLang="zh-CN" dirty="0" err="1"/>
              <a:t>DataSet</a:t>
            </a:r>
            <a:r>
              <a:rPr lang="en-US" altLang="zh-CN" dirty="0"/>
              <a:t> </a:t>
            </a:r>
            <a:r>
              <a:rPr lang="zh-CN" altLang="en-US" dirty="0"/>
              <a:t>简要学习</a:t>
            </a:r>
          </a:p>
        </p:txBody>
      </p:sp>
      <p:sp>
        <p:nvSpPr>
          <p:cNvPr id="3" name="矩形 2"/>
          <p:cNvSpPr/>
          <p:nvPr/>
        </p:nvSpPr>
        <p:spPr>
          <a:xfrm>
            <a:off x="497031" y="719398"/>
            <a:ext cx="6096000" cy="929806"/>
          </a:xfrm>
          <a:prstGeom prst="rect">
            <a:avLst/>
          </a:prstGeom>
        </p:spPr>
        <p:txBody>
          <a:bodyPr>
            <a:spAutoFit/>
          </a:bodyPr>
          <a:lstStyle/>
          <a:p>
            <a:pPr marL="285750" indent="-285750">
              <a:lnSpc>
                <a:spcPct val="150000"/>
              </a:lnSpc>
              <a:buFont typeface="Wingdings" panose="05000000000000000000" pitchFamily="2" charset="2"/>
              <a:buChar char="n"/>
            </a:pPr>
            <a:r>
              <a:rPr lang="en-US" altLang="zh-CN" dirty="0" err="1">
                <a:latin typeface="+mj-ea"/>
                <a:ea typeface="+mj-ea"/>
              </a:rPr>
              <a:t>DataSet</a:t>
            </a:r>
            <a:r>
              <a:rPr lang="zh-CN" altLang="en-US" dirty="0">
                <a:latin typeface="+mj-ea"/>
                <a:ea typeface="+mj-ea"/>
              </a:rPr>
              <a:t>：一个用于承载数据表的集合类；</a:t>
            </a:r>
          </a:p>
          <a:p>
            <a:pPr marL="285750" indent="-285750">
              <a:lnSpc>
                <a:spcPct val="150000"/>
              </a:lnSpc>
              <a:buFont typeface="Wingdings" panose="05000000000000000000" pitchFamily="2" charset="2"/>
              <a:buChar char="n"/>
            </a:pPr>
            <a:r>
              <a:rPr lang="en-US" altLang="zh-CN" dirty="0" err="1">
                <a:latin typeface="+mj-ea"/>
                <a:ea typeface="+mj-ea"/>
              </a:rPr>
              <a:t>DataTable</a:t>
            </a:r>
            <a:r>
              <a:rPr lang="zh-CN" altLang="en-US" dirty="0">
                <a:latin typeface="+mj-ea"/>
                <a:ea typeface="+mj-ea"/>
              </a:rPr>
              <a:t>：一个用于承载对象数据的集合类。</a:t>
            </a:r>
          </a:p>
        </p:txBody>
      </p:sp>
      <p:pic>
        <p:nvPicPr>
          <p:cNvPr id="4" name="图片 3"/>
          <p:cNvPicPr>
            <a:picLocks noChangeAspect="1"/>
          </p:cNvPicPr>
          <p:nvPr/>
        </p:nvPicPr>
        <p:blipFill>
          <a:blip r:embed="rId2"/>
          <a:stretch>
            <a:fillRect/>
          </a:stretch>
        </p:blipFill>
        <p:spPr>
          <a:xfrm>
            <a:off x="497031" y="1649204"/>
            <a:ext cx="7311737" cy="5049333"/>
          </a:xfrm>
          <a:prstGeom prst="rect">
            <a:avLst/>
          </a:prstGeom>
        </p:spPr>
      </p:pic>
    </p:spTree>
    <p:extLst>
      <p:ext uri="{BB962C8B-B14F-4D97-AF65-F5344CB8AC3E}">
        <p14:creationId xmlns:p14="http://schemas.microsoft.com/office/powerpoint/2010/main" val="17250671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创建数据表</a:t>
            </a:r>
          </a:p>
        </p:txBody>
      </p:sp>
      <p:pic>
        <p:nvPicPr>
          <p:cNvPr id="3" name="图片 2"/>
          <p:cNvPicPr>
            <a:picLocks noChangeAspect="1"/>
          </p:cNvPicPr>
          <p:nvPr/>
        </p:nvPicPr>
        <p:blipFill>
          <a:blip r:embed="rId2"/>
          <a:stretch>
            <a:fillRect/>
          </a:stretch>
        </p:blipFill>
        <p:spPr>
          <a:xfrm>
            <a:off x="176212" y="749877"/>
            <a:ext cx="11725275" cy="5753100"/>
          </a:xfrm>
          <a:prstGeom prst="rect">
            <a:avLst/>
          </a:prstGeom>
        </p:spPr>
      </p:pic>
    </p:spTree>
    <p:extLst>
      <p:ext uri="{BB962C8B-B14F-4D97-AF65-F5344CB8AC3E}">
        <p14:creationId xmlns:p14="http://schemas.microsoft.com/office/powerpoint/2010/main" val="814894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 </a:t>
            </a:r>
            <a:r>
              <a:rPr lang="zh-CN" altLang="en-US" dirty="0"/>
              <a:t>获取数据集合中数据表的信息</a:t>
            </a:r>
          </a:p>
        </p:txBody>
      </p:sp>
      <p:pic>
        <p:nvPicPr>
          <p:cNvPr id="3" name="图片 2"/>
          <p:cNvPicPr>
            <a:picLocks noChangeAspect="1"/>
          </p:cNvPicPr>
          <p:nvPr/>
        </p:nvPicPr>
        <p:blipFill rotWithShape="1">
          <a:blip r:embed="rId2"/>
          <a:srcRect r="5573"/>
          <a:stretch/>
        </p:blipFill>
        <p:spPr>
          <a:xfrm>
            <a:off x="432090" y="966787"/>
            <a:ext cx="11413548" cy="5381625"/>
          </a:xfrm>
          <a:prstGeom prst="rect">
            <a:avLst/>
          </a:prstGeom>
        </p:spPr>
      </p:pic>
    </p:spTree>
    <p:extLst>
      <p:ext uri="{BB962C8B-B14F-4D97-AF65-F5344CB8AC3E}">
        <p14:creationId xmlns:p14="http://schemas.microsoft.com/office/powerpoint/2010/main" val="16953841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1.1.3.</a:t>
            </a:r>
            <a:r>
              <a:rPr lang="zh-CN" altLang="en-US" dirty="0"/>
              <a:t>获取数据集合中指定的数据表的字段（数据列）的数据</a:t>
            </a:r>
          </a:p>
        </p:txBody>
      </p:sp>
      <p:pic>
        <p:nvPicPr>
          <p:cNvPr id="3" name="图片 2"/>
          <p:cNvPicPr>
            <a:picLocks noChangeAspect="1"/>
          </p:cNvPicPr>
          <p:nvPr/>
        </p:nvPicPr>
        <p:blipFill>
          <a:blip r:embed="rId2"/>
          <a:stretch>
            <a:fillRect/>
          </a:stretch>
        </p:blipFill>
        <p:spPr>
          <a:xfrm>
            <a:off x="490971" y="724332"/>
            <a:ext cx="11334750" cy="2905125"/>
          </a:xfrm>
          <a:prstGeom prst="rect">
            <a:avLst/>
          </a:prstGeom>
        </p:spPr>
      </p:pic>
      <p:pic>
        <p:nvPicPr>
          <p:cNvPr id="4" name="图片 3"/>
          <p:cNvPicPr>
            <a:picLocks noChangeAspect="1"/>
          </p:cNvPicPr>
          <p:nvPr/>
        </p:nvPicPr>
        <p:blipFill>
          <a:blip r:embed="rId3"/>
          <a:stretch>
            <a:fillRect/>
          </a:stretch>
        </p:blipFill>
        <p:spPr>
          <a:xfrm>
            <a:off x="490970" y="4021282"/>
            <a:ext cx="11401425" cy="1652995"/>
          </a:xfrm>
          <a:prstGeom prst="rect">
            <a:avLst/>
          </a:prstGeom>
        </p:spPr>
      </p:pic>
    </p:spTree>
    <p:extLst>
      <p:ext uri="{BB962C8B-B14F-4D97-AF65-F5344CB8AC3E}">
        <p14:creationId xmlns:p14="http://schemas.microsoft.com/office/powerpoint/2010/main" val="24431931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1.1.4. </a:t>
            </a:r>
            <a:r>
              <a:rPr lang="zh-CN" altLang="en-US" dirty="0"/>
              <a:t>获取数据集的</a:t>
            </a:r>
            <a:r>
              <a:rPr lang="en-US" altLang="zh-CN" dirty="0"/>
              <a:t>XML</a:t>
            </a:r>
            <a:r>
              <a:rPr lang="zh-CN" altLang="en-US" dirty="0"/>
              <a:t>结构</a:t>
            </a:r>
          </a:p>
        </p:txBody>
      </p:sp>
      <p:pic>
        <p:nvPicPr>
          <p:cNvPr id="4" name="图片 3"/>
          <p:cNvPicPr>
            <a:picLocks noChangeAspect="1"/>
          </p:cNvPicPr>
          <p:nvPr/>
        </p:nvPicPr>
        <p:blipFill>
          <a:blip r:embed="rId2"/>
          <a:stretch>
            <a:fillRect/>
          </a:stretch>
        </p:blipFill>
        <p:spPr>
          <a:xfrm>
            <a:off x="186170" y="684503"/>
            <a:ext cx="4178011" cy="1514050"/>
          </a:xfrm>
          <a:prstGeom prst="rect">
            <a:avLst/>
          </a:prstGeom>
        </p:spPr>
      </p:pic>
      <p:pic>
        <p:nvPicPr>
          <p:cNvPr id="5" name="图片 4"/>
          <p:cNvPicPr>
            <a:picLocks noChangeAspect="1"/>
          </p:cNvPicPr>
          <p:nvPr/>
        </p:nvPicPr>
        <p:blipFill>
          <a:blip r:embed="rId3"/>
          <a:stretch>
            <a:fillRect/>
          </a:stretch>
        </p:blipFill>
        <p:spPr>
          <a:xfrm>
            <a:off x="4441705" y="663720"/>
            <a:ext cx="7479022" cy="6002048"/>
          </a:xfrm>
          <a:prstGeom prst="rect">
            <a:avLst/>
          </a:prstGeom>
        </p:spPr>
      </p:pic>
    </p:spTree>
    <p:extLst>
      <p:ext uri="{BB962C8B-B14F-4D97-AF65-F5344CB8AC3E}">
        <p14:creationId xmlns:p14="http://schemas.microsoft.com/office/powerpoint/2010/main" val="996555282"/>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2012-普通讲义模版 16：9</Template>
  <TotalTime>7945</TotalTime>
  <Words>1278</Words>
  <Application>Microsoft Office PowerPoint</Application>
  <PresentationFormat>宽屏</PresentationFormat>
  <Paragraphs>140</Paragraphs>
  <Slides>37</Slides>
  <Notes>3</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37</vt:i4>
      </vt:variant>
    </vt:vector>
  </HeadingPairs>
  <TitlesOfParts>
    <vt:vector size="49" baseType="lpstr">
      <vt:lpstr>Segoe</vt:lpstr>
      <vt:lpstr>Segoe Semibold</vt:lpstr>
      <vt:lpstr>黑体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LINQ：语言集成查询</vt:lpstr>
      <vt:lpstr>PowerPoint 演示文稿</vt:lpstr>
      <vt:lpstr>1. 就绪准备工作说明：数据，数据，还是数据！</vt:lpstr>
      <vt:lpstr>1. 就绪准备工作说明：数据，数据，还是数据！（续）</vt:lpstr>
      <vt:lpstr>1.1. DataSet 简要学习</vt:lpstr>
      <vt:lpstr>1.1.1. 创建数据表</vt:lpstr>
      <vt:lpstr>1.1.2. 获取数据集合中数据表的信息</vt:lpstr>
      <vt:lpstr>1.1.3.获取数据集合中指定的数据表的字段（数据列）的数据</vt:lpstr>
      <vt:lpstr>1.1.4. 获取数据集的XML结构</vt:lpstr>
      <vt:lpstr>1.1.5.获取数据集的XML内容</vt:lpstr>
      <vt:lpstr>PowerPoint 演示文稿</vt:lpstr>
      <vt:lpstr>2. LINQ 概念说明</vt:lpstr>
      <vt:lpstr>3. LINQ 查询表达式概述</vt:lpstr>
      <vt:lpstr>4. 标准查询操作符概述</vt:lpstr>
      <vt:lpstr>5. LINQ 应用</vt:lpstr>
      <vt:lpstr>5.1. 数据限定性访问相关运算符</vt:lpstr>
      <vt:lpstr>课程作业</vt:lpstr>
      <vt:lpstr>5.2. 数据投射相关的运算符</vt:lpstr>
      <vt:lpstr>5.3. 数据分割相关的运算符</vt:lpstr>
      <vt:lpstr>5.4. 数据排序相关的运算符</vt:lpstr>
      <vt:lpstr>5.5. 数据分组相关运算符</vt:lpstr>
      <vt:lpstr>5.6. 数据集合（Set）相关运算符</vt:lpstr>
      <vt:lpstr>5.7 数据转换相关的运算符</vt:lpstr>
      <vt:lpstr>5.8. 数据元素操作相关的运算符</vt:lpstr>
      <vt:lpstr>5.9. 数据生成相关的运算符</vt:lpstr>
      <vt:lpstr>5.10. 数据量词相关的运算符</vt:lpstr>
      <vt:lpstr>5.11  数据集合元素聚合相关的运算符</vt:lpstr>
      <vt:lpstr>5.12. 数据元素串联和相等性相关的运算符</vt:lpstr>
      <vt:lpstr>5.13 自定义的扩展序列应用运算符  </vt:lpstr>
      <vt:lpstr>5.14. 查询执行时机的一些话题</vt:lpstr>
      <vt:lpstr>5.15. 数据元素编联查询运算符</vt:lpstr>
      <vt:lpstr>PowerPoint 演示文稿</vt:lpstr>
      <vt:lpstr>6. LINQ 应用总结</vt:lpstr>
      <vt:lpstr>6.1. 不转换源数据的查询</vt:lpstr>
      <vt:lpstr>6.2. 转换源数据的查询</vt:lpstr>
      <vt:lpstr>6.3. 让编译器推断类型信息</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Chengjun Pan</cp:lastModifiedBy>
  <cp:revision>383</cp:revision>
  <dcterms:created xsi:type="dcterms:W3CDTF">2012-10-30T03:00:41Z</dcterms:created>
  <dcterms:modified xsi:type="dcterms:W3CDTF">2018-11-22T00:43:48Z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ies>
</file>